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95" r:id="rId4"/>
    <p:sldId id="265" r:id="rId5"/>
    <p:sldId id="297" r:id="rId6"/>
    <p:sldId id="1674" r:id="rId7"/>
    <p:sldId id="1673" r:id="rId8"/>
    <p:sldId id="1675" r:id="rId9"/>
    <p:sldId id="1676" r:id="rId10"/>
    <p:sldId id="1694" r:id="rId11"/>
    <p:sldId id="1672" r:id="rId12"/>
    <p:sldId id="1677" r:id="rId13"/>
    <p:sldId id="1682" r:id="rId14"/>
    <p:sldId id="1683" r:id="rId15"/>
    <p:sldId id="1684" r:id="rId16"/>
    <p:sldId id="1686" r:id="rId17"/>
    <p:sldId id="1687" r:id="rId18"/>
    <p:sldId id="1695" r:id="rId19"/>
    <p:sldId id="1690" r:id="rId20"/>
    <p:sldId id="1678" r:id="rId21"/>
    <p:sldId id="1680" r:id="rId22"/>
    <p:sldId id="1679" r:id="rId23"/>
    <p:sldId id="1688" r:id="rId24"/>
    <p:sldId id="1692" r:id="rId25"/>
    <p:sldId id="1693" r:id="rId26"/>
    <p:sldId id="266" r:id="rId27"/>
    <p:sldId id="1667" r:id="rId28"/>
    <p:sldId id="311" r:id="rId29"/>
    <p:sldId id="1669" r:id="rId30"/>
    <p:sldId id="1668" r:id="rId31"/>
    <p:sldId id="304" r:id="rId32"/>
    <p:sldId id="1670" r:id="rId33"/>
    <p:sldId id="1691" r:id="rId34"/>
  </p:sldIdLst>
  <p:sldSz cx="9144000" cy="5143500" type="screen16x9"/>
  <p:notesSz cx="6858000" cy="9144000"/>
  <p:embeddedFontLst>
    <p:embeddedFont>
      <p:font typeface="Arial Unicode MS" panose="02020500000000000000" charset="-12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Dotum" panose="020B0600000101010101" pitchFamily="34" charset="-127"/>
      <p:regular r:id="rId42"/>
    </p:embeddedFont>
    <p:embeddedFont>
      <p:font typeface="Garamond" panose="02020404030301010803" pitchFamily="18" charset="0"/>
      <p:regular r:id="rId43"/>
      <p:bold r:id="rId44"/>
      <p:italic r:id="rId45"/>
    </p:embeddedFont>
    <p:embeddedFont>
      <p:font typeface="Microsoft JhengHei UI" panose="020B0604030504040204" pitchFamily="34" charset="-120"/>
      <p:regular r:id="rId46"/>
      <p:bold r:id="rId47"/>
    </p:embeddedFont>
    <p:embeddedFont>
      <p:font typeface="News Cycle" panose="02020500000000000000" charset="2"/>
      <p:regular r:id="rId48"/>
      <p:bold r:id="rId49"/>
    </p:embeddedFont>
    <p:embeddedFont>
      <p:font typeface="Oswald" panose="02020500000000000000" charset="0"/>
      <p:regular r:id="rId50"/>
      <p:bold r:id="rId51"/>
    </p:embeddedFont>
    <p:embeddedFont>
      <p:font typeface="Wingdings 2" panose="05020102010507070707" pitchFamily="18" charset="2"/>
      <p:regular r:id="rId52"/>
    </p:embeddedFont>
    <p:embeddedFont>
      <p:font typeface="微軟正黑體" panose="020B0604030504040204" pitchFamily="34" charset="-120"/>
      <p:regular r:id="rId53"/>
      <p:bold r:id="rId54"/>
    </p:embeddedFont>
    <p:embeddedFont>
      <p:font typeface="微軟正黑體" panose="020B0604030504040204" pitchFamily="34" charset="-120"/>
      <p:regular r:id="rId53"/>
      <p:bold r:id="rId54"/>
    </p:embeddedFont>
    <p:embeddedFont>
      <p:font typeface="微軟正黑體 Light" panose="020B0304030504040204" pitchFamily="34" charset="-12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-Kai Wang" initials="CW" lastIdx="5" clrIdx="0">
    <p:extLst>
      <p:ext uri="{19B8F6BF-5375-455C-9EA6-DF929625EA0E}">
        <p15:presenceInfo xmlns:p15="http://schemas.microsoft.com/office/powerpoint/2012/main" userId="63e85375b6625c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FE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C001B8-C0F6-4847-904E-C20B7BA9ADE3}">
  <a:tblStyle styleId="{0AC001B8-C0F6-4847-904E-C20B7BA9AD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3A0DE6-8413-4784-B722-8BCB7E2C0B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6370" autoAdjust="0"/>
  </p:normalViewPr>
  <p:slideViewPr>
    <p:cSldViewPr snapToGrid="0">
      <p:cViewPr>
        <p:scale>
          <a:sx n="140" d="100"/>
          <a:sy n="140" d="100"/>
        </p:scale>
        <p:origin x="79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4CDFAE3A-BE68-410B-90F8-05B0EF0679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486DB8D-03E1-46AA-B43B-DAE3DDBCEA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6D70C-042F-423C-ADBF-3CA4205F5EA8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8D0C681-EEF3-4D5F-994B-FFCC74BEF3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239260F-3AEC-4C12-BA5C-75502B615A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364E2-12DA-4977-8A58-4C4650C7EC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338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436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064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0358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7236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9369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9385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7463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044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5211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286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160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9837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4209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76373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551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3867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092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614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114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201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811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有關資料分析專案管理的規劃，可以參考「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Kimball Business Dimensional Lifecycle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」，這一份文件說明的很明確，把資料分析專案該計畫、該注意、該釐清的步驟都裂得非常清楚，在 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Kimball 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所提出來的資料分析專案管理生命週期之中，前半段和後半段跟一般的資訊系統開發專案流程一樣，但是，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Kimball 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提到，從資料分析專案的需求分析開始，就需要分三條路同步進行，從需求的訪談和確認就必須要從三方面開始進行，包括：技術層面，資料層面，商業分析應用層面，這三個層面分別由不同的資訊專業人員，以及不同的客戶領域專家共同來進行。</a:t>
            </a:r>
          </a:p>
          <a:p>
            <a:pPr lvl="1"/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技術層面 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(Technology Track) : 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不論是企業的 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 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或是 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MIS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在規劃資料分析或是數據平台相關的架構時，必須要了解資料相關產品及服務，適當的挑選軟體，配合使用者需求面，設計良好的資料架構，不論是資料處理作業，數據分析功能，計算能力，儲存容量，擴充整合，維運操作等，都必須要好好的規劃資料平台架構，建置一個符合企業環境使用的資料分析數據服務平台。</a:t>
            </a:r>
          </a:p>
          <a:p>
            <a:pPr lvl="1"/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資料層面 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(Data Track) : 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資料分析專案是一個由「資料」為主動驅動角色的應用，企業的資料必須經過重重的關卡才能到達可以完成資料分析的目標，在設計資料結構或是資料模型的時候，不單單是只把資料照顧好就好，也需要一併考量使用者應用需求，兩者同步綜合需求，規劃良好的資料架構，建置適合的資料處理作業，設計出最佳的資料分析所需要的資料結構數據模型。</a:t>
            </a:r>
          </a:p>
          <a:p>
            <a:pPr lvl="1"/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商業分析應用層面 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(BI Application Track) : 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在使用者商業分析應用層面必須考量到資料分析服務的應用方法，顯示方法 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UI/UX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，操作方式，其他應用的整合等，才能夠建構符合使用者資料分析應用需求的系統服務。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077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347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874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82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624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130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7267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3150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50500" y="2435625"/>
            <a:ext cx="3638700" cy="224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813106" y="0"/>
            <a:ext cx="892296" cy="3225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650209" y="0"/>
            <a:ext cx="563814" cy="16997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359415" y="609095"/>
            <a:ext cx="1314792" cy="2119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5821031" y="991483"/>
            <a:ext cx="1845234" cy="4159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73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4359415" y="2643735"/>
            <a:ext cx="1314792" cy="25101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046"/>
                </a:lnTo>
                <a:lnTo>
                  <a:pt x="0" y="21600"/>
                </a:lnTo>
                <a:close/>
              </a:path>
            </a:pathLst>
          </a:custGeom>
          <a:solidFill>
            <a:srgbClr val="002035">
              <a:alpha val="1732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7813106" y="306930"/>
            <a:ext cx="892296" cy="2977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rgbClr val="002035">
              <a:alpha val="1732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821031" y="0"/>
            <a:ext cx="1845234" cy="11610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5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7813106" y="3277330"/>
            <a:ext cx="892296" cy="11659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550500" y="3044025"/>
            <a:ext cx="3638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550500" y="4300725"/>
            <a:ext cx="3638700" cy="37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813106" y="0"/>
            <a:ext cx="892296" cy="3225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3650209" y="0"/>
            <a:ext cx="563814" cy="16997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4359415" y="609095"/>
            <a:ext cx="1314792" cy="2119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5821031" y="991483"/>
            <a:ext cx="1845234" cy="4159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73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4359415" y="2643735"/>
            <a:ext cx="1314792" cy="25101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046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7813106" y="306930"/>
            <a:ext cx="892296" cy="2977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5821031" y="0"/>
            <a:ext cx="1845234" cy="11610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5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7813106" y="3277330"/>
            <a:ext cx="892296" cy="11659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550500" y="1353948"/>
            <a:ext cx="61077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6963076" y="3274552"/>
            <a:ext cx="359208" cy="18689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753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6963076" y="977835"/>
            <a:ext cx="359208" cy="439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401"/>
                </a:lnTo>
                <a:lnTo>
                  <a:pt x="21600" y="0"/>
                </a:lnTo>
                <a:lnTo>
                  <a:pt x="0" y="319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6963076" y="1"/>
            <a:ext cx="359208" cy="9541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0125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7415771" y="1034367"/>
            <a:ext cx="837702" cy="29625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07"/>
                </a:lnTo>
                <a:lnTo>
                  <a:pt x="0" y="21600"/>
                </a:lnTo>
                <a:lnTo>
                  <a:pt x="21600" y="20492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7415771" y="0"/>
            <a:ext cx="837702" cy="10920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596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8346880" y="1552004"/>
            <a:ext cx="568512" cy="11402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647"/>
                </a:lnTo>
                <a:lnTo>
                  <a:pt x="21600" y="0"/>
                </a:lnTo>
                <a:lnTo>
                  <a:pt x="0" y="195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5"/>
          <p:cNvSpPr/>
          <p:nvPr/>
        </p:nvSpPr>
        <p:spPr>
          <a:xfrm>
            <a:off x="8346880" y="4574477"/>
            <a:ext cx="568512" cy="5689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3912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8346880" y="2682241"/>
            <a:ext cx="568512" cy="19022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70"/>
                </a:lnTo>
                <a:lnTo>
                  <a:pt x="0" y="21600"/>
                </a:lnTo>
                <a:lnTo>
                  <a:pt x="21600" y="20429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36945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1"/>
          </p:nvPr>
        </p:nvSpPr>
        <p:spPr>
          <a:xfrm>
            <a:off x="550500" y="1353948"/>
            <a:ext cx="3694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8099306" y="0"/>
            <a:ext cx="892296" cy="3225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4645615" y="609095"/>
            <a:ext cx="1314792" cy="2119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6107231" y="991483"/>
            <a:ext cx="1845234" cy="4159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733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6"/>
          <p:cNvSpPr/>
          <p:nvPr/>
        </p:nvSpPr>
        <p:spPr>
          <a:xfrm>
            <a:off x="4645615" y="2643735"/>
            <a:ext cx="1314792" cy="25101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046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6"/>
          <p:cNvSpPr/>
          <p:nvPr/>
        </p:nvSpPr>
        <p:spPr>
          <a:xfrm>
            <a:off x="8099306" y="306930"/>
            <a:ext cx="892296" cy="2977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6107231" y="0"/>
            <a:ext cx="1845234" cy="11610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5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8099306" y="3277330"/>
            <a:ext cx="892296" cy="11659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1"/>
          </p:nvPr>
        </p:nvSpPr>
        <p:spPr>
          <a:xfrm>
            <a:off x="550500" y="1353950"/>
            <a:ext cx="2853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2"/>
          </p:nvPr>
        </p:nvSpPr>
        <p:spPr>
          <a:xfrm>
            <a:off x="3804472" y="1353950"/>
            <a:ext cx="2853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" name="Google Shape;69;p7"/>
          <p:cNvGrpSpPr/>
          <p:nvPr/>
        </p:nvGrpSpPr>
        <p:grpSpPr>
          <a:xfrm>
            <a:off x="6963076" y="0"/>
            <a:ext cx="1952316" cy="5143493"/>
            <a:chOff x="6963076" y="0"/>
            <a:chExt cx="1952316" cy="5143493"/>
          </a:xfrm>
        </p:grpSpPr>
        <p:sp>
          <p:nvSpPr>
            <p:cNvPr id="70" name="Google Shape;70;p7"/>
            <p:cNvSpPr/>
            <p:nvPr/>
          </p:nvSpPr>
          <p:spPr>
            <a:xfrm>
              <a:off x="6963076" y="3274552"/>
              <a:ext cx="359208" cy="18689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753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6963076" y="977835"/>
              <a:ext cx="359208" cy="4399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401"/>
                  </a:lnTo>
                  <a:lnTo>
                    <a:pt x="21600" y="0"/>
                  </a:lnTo>
                  <a:lnTo>
                    <a:pt x="0" y="319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6963076" y="1"/>
              <a:ext cx="359208" cy="9541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012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7415771" y="1034367"/>
              <a:ext cx="837702" cy="29625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07"/>
                  </a:lnTo>
                  <a:lnTo>
                    <a:pt x="0" y="21600"/>
                  </a:lnTo>
                  <a:lnTo>
                    <a:pt x="21600" y="204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7415771" y="0"/>
              <a:ext cx="837702" cy="1092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596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8346880" y="1552004"/>
              <a:ext cx="568512" cy="1140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9647"/>
                  </a:lnTo>
                  <a:lnTo>
                    <a:pt x="21600" y="0"/>
                  </a:lnTo>
                  <a:lnTo>
                    <a:pt x="0" y="195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8346880" y="4574477"/>
              <a:ext cx="568512" cy="5689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391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8346880" y="2682241"/>
              <a:ext cx="568512" cy="1902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70"/>
                  </a:lnTo>
                  <a:lnTo>
                    <a:pt x="0" y="21600"/>
                  </a:lnTo>
                  <a:lnTo>
                    <a:pt x="21600" y="2042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 flipH="1">
            <a:off x="8556137" y="3512673"/>
            <a:ext cx="359208" cy="1630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863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1"/>
          <p:cNvSpPr txBox="1">
            <a:spLocks noGrp="1"/>
          </p:cNvSpPr>
          <p:nvPr>
            <p:ph type="sldNum" idx="12"/>
          </p:nvPr>
        </p:nvSpPr>
        <p:spPr>
          <a:xfrm>
            <a:off x="8556125" y="4688650"/>
            <a:ext cx="35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1"/>
          <p:cNvSpPr/>
          <p:nvPr/>
        </p:nvSpPr>
        <p:spPr>
          <a:xfrm flipH="1">
            <a:off x="8556137" y="977835"/>
            <a:ext cx="359208" cy="9638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140"/>
                </a:lnTo>
                <a:lnTo>
                  <a:pt x="21600" y="0"/>
                </a:lnTo>
                <a:lnTo>
                  <a:pt x="0" y="146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1"/>
          <p:cNvSpPr/>
          <p:nvPr/>
        </p:nvSpPr>
        <p:spPr>
          <a:xfrm flipH="1">
            <a:off x="8556137" y="0"/>
            <a:ext cx="359208" cy="9541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0125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1"/>
          <p:cNvSpPr/>
          <p:nvPr/>
        </p:nvSpPr>
        <p:spPr>
          <a:xfrm flipH="1">
            <a:off x="7896852" y="456628"/>
            <a:ext cx="568512" cy="7116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470"/>
                </a:lnTo>
                <a:lnTo>
                  <a:pt x="21600" y="0"/>
                </a:lnTo>
                <a:lnTo>
                  <a:pt x="0" y="313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1"/>
          <p:cNvSpPr/>
          <p:nvPr/>
        </p:nvSpPr>
        <p:spPr>
          <a:xfrm flipH="1">
            <a:off x="7896852" y="4574472"/>
            <a:ext cx="568512" cy="5690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3912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1"/>
          <p:cNvSpPr/>
          <p:nvPr/>
        </p:nvSpPr>
        <p:spPr>
          <a:xfrm flipH="1">
            <a:off x="7896852" y="1158238"/>
            <a:ext cx="568512" cy="34262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650"/>
                </a:lnTo>
                <a:lnTo>
                  <a:pt x="0" y="21600"/>
                </a:lnTo>
                <a:lnTo>
                  <a:pt x="21600" y="2095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50500" y="135394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100.74.42.150:3000/d/QivSBHXnz/tai-wan-fang-jia-fen-xi-yu-yu-ce?orgId=1&amp;refresh=1d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ighscope.ch.ntu.edu.tw/wordpress/?p=73655&amp;fbclid=IwAR2cFMGQGJ-BOTVpNJKEnrTkDluj6D3fhRMJoACENYygCokwQYgB4B6AOlM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brain.trendmicro.com.tw/Competitions/Details/6" TargetMode="External"/><Relationship Id="rId7" Type="http://schemas.openxmlformats.org/officeDocument/2006/relationships/hyperlink" Target="https://ieeexplore.ieee.org/abstract/document/8289904?fbclid=IwAR3ekvdBmq5OSFSLBYo9-s0U2M_4qPLg4GpezRVH7yzDXU_Rw5TPfIjFHHA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eeexplore.ieee.org/document/9395585" TargetMode="External"/><Relationship Id="rId5" Type="http://schemas.openxmlformats.org/officeDocument/2006/relationships/hyperlink" Target="https://www.kaggle.com/code/jesucristo/1-house-prices-solution-top-1/notebook?scriptVersionId=20214677" TargetMode="External"/><Relationship Id="rId4" Type="http://schemas.openxmlformats.org/officeDocument/2006/relationships/hyperlink" Target="https://www.houseplus.tw/m/faq?fbclid=IwAR1yLKJmZZUag8jwj6bvhm1jKLH9W2nBIwT-a9TzeEnh3gjoLX9dQTSCt4o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2"/>
          <p:cNvPicPr preferRelativeResize="0"/>
          <p:nvPr/>
        </p:nvPicPr>
        <p:blipFill rotWithShape="1">
          <a:blip r:embed="rId3">
            <a:alphaModFix amt="77000"/>
          </a:blip>
          <a:srcRect l="6585" t="22310" b="9773"/>
          <a:stretch/>
        </p:blipFill>
        <p:spPr>
          <a:xfrm>
            <a:off x="3651758" y="0"/>
            <a:ext cx="5053644" cy="5143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7154"/>
                </a:lnTo>
                <a:lnTo>
                  <a:pt x="2410" y="6725"/>
                </a:lnTo>
                <a:lnTo>
                  <a:pt x="2410" y="0"/>
                </a:lnTo>
                <a:lnTo>
                  <a:pt x="0" y="0"/>
                </a:lnTo>
                <a:close/>
                <a:moveTo>
                  <a:pt x="9278" y="0"/>
                </a:moveTo>
                <a:lnTo>
                  <a:pt x="9278" y="4888"/>
                </a:lnTo>
                <a:lnTo>
                  <a:pt x="17160" y="3482"/>
                </a:lnTo>
                <a:lnTo>
                  <a:pt x="17160" y="0"/>
                </a:lnTo>
                <a:lnTo>
                  <a:pt x="9278" y="0"/>
                </a:lnTo>
                <a:close/>
                <a:moveTo>
                  <a:pt x="17788" y="0"/>
                </a:moveTo>
                <a:lnTo>
                  <a:pt x="17788" y="1358"/>
                </a:lnTo>
                <a:lnTo>
                  <a:pt x="21600" y="679"/>
                </a:lnTo>
                <a:lnTo>
                  <a:pt x="21600" y="0"/>
                </a:lnTo>
                <a:lnTo>
                  <a:pt x="17788" y="0"/>
                </a:lnTo>
                <a:close/>
                <a:moveTo>
                  <a:pt x="21600" y="1291"/>
                </a:moveTo>
                <a:lnTo>
                  <a:pt x="17790" y="1971"/>
                </a:lnTo>
                <a:lnTo>
                  <a:pt x="17788" y="13824"/>
                </a:lnTo>
                <a:lnTo>
                  <a:pt x="21600" y="13144"/>
                </a:lnTo>
                <a:lnTo>
                  <a:pt x="21600" y="1291"/>
                </a:lnTo>
                <a:close/>
                <a:moveTo>
                  <a:pt x="8652" y="2564"/>
                </a:moveTo>
                <a:lnTo>
                  <a:pt x="3036" y="3564"/>
                </a:lnTo>
                <a:lnTo>
                  <a:pt x="3036" y="11482"/>
                </a:lnTo>
                <a:lnTo>
                  <a:pt x="8652" y="10482"/>
                </a:lnTo>
                <a:lnTo>
                  <a:pt x="8652" y="2564"/>
                </a:lnTo>
                <a:close/>
                <a:moveTo>
                  <a:pt x="17160" y="4161"/>
                </a:moveTo>
                <a:lnTo>
                  <a:pt x="9278" y="5565"/>
                </a:lnTo>
                <a:lnTo>
                  <a:pt x="9278" y="21600"/>
                </a:lnTo>
                <a:lnTo>
                  <a:pt x="17160" y="21600"/>
                </a:lnTo>
                <a:lnTo>
                  <a:pt x="17160" y="4161"/>
                </a:lnTo>
                <a:close/>
                <a:moveTo>
                  <a:pt x="8651" y="11102"/>
                </a:moveTo>
                <a:lnTo>
                  <a:pt x="3036" y="12104"/>
                </a:lnTo>
                <a:lnTo>
                  <a:pt x="3036" y="21600"/>
                </a:lnTo>
                <a:lnTo>
                  <a:pt x="8651" y="21600"/>
                </a:lnTo>
                <a:lnTo>
                  <a:pt x="8651" y="11102"/>
                </a:lnTo>
                <a:close/>
                <a:moveTo>
                  <a:pt x="21600" y="13758"/>
                </a:moveTo>
                <a:lnTo>
                  <a:pt x="17788" y="14436"/>
                </a:lnTo>
                <a:lnTo>
                  <a:pt x="17788" y="18665"/>
                </a:lnTo>
                <a:lnTo>
                  <a:pt x="21600" y="17985"/>
                </a:lnTo>
                <a:lnTo>
                  <a:pt x="21600" y="1375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8" name="Google Shape;128;p12"/>
          <p:cNvSpPr/>
          <p:nvPr/>
        </p:nvSpPr>
        <p:spPr>
          <a:xfrm>
            <a:off x="3650209" y="0"/>
            <a:ext cx="563814" cy="16997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B8CC">
              <a:alpha val="435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2"/>
          <p:cNvSpPr/>
          <p:nvPr/>
        </p:nvSpPr>
        <p:spPr>
          <a:xfrm>
            <a:off x="4359415" y="609095"/>
            <a:ext cx="1314792" cy="2119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rgbClr val="FFA604">
              <a:alpha val="4581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2"/>
          <p:cNvSpPr/>
          <p:nvPr/>
        </p:nvSpPr>
        <p:spPr>
          <a:xfrm>
            <a:off x="7813106" y="3277330"/>
            <a:ext cx="892296" cy="11659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rgbClr val="FFD104">
              <a:alpha val="486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2"/>
          <p:cNvSpPr/>
          <p:nvPr/>
        </p:nvSpPr>
        <p:spPr>
          <a:xfrm>
            <a:off x="7813106" y="306930"/>
            <a:ext cx="892296" cy="2977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rgbClr val="0DB8CC">
              <a:alpha val="435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D4F5893F-8276-4E15-9466-E0D0220E1AB2}"/>
              </a:ext>
            </a:extLst>
          </p:cNvPr>
          <p:cNvSpPr txBox="1">
            <a:spLocks/>
          </p:cNvSpPr>
          <p:nvPr/>
        </p:nvSpPr>
        <p:spPr>
          <a:xfrm>
            <a:off x="556423" y="1324703"/>
            <a:ext cx="7315200" cy="2494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台灣七都房價分析</a:t>
            </a:r>
            <a:br>
              <a:rPr kumimoji="0" lang="en-US" altLang="zh-TW" sz="36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0" lang="en-US" altLang="zh-TW" sz="32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House price analysis of provincial cities in Taiwan</a:t>
            </a:r>
            <a:endParaRPr kumimoji="0" lang="zh-TW" altLang="en-US" sz="3600" b="1" i="0" u="none" strike="noStrike" kern="120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Google Shape;129;p13">
            <a:extLst>
              <a:ext uri="{FF2B5EF4-FFF2-40B4-BE49-F238E27FC236}">
                <a16:creationId xmlns:a16="http://schemas.microsoft.com/office/drawing/2014/main" id="{FF5D122C-5CB9-4FBF-AACF-05641110F951}"/>
              </a:ext>
            </a:extLst>
          </p:cNvPr>
          <p:cNvSpPr txBox="1">
            <a:spLocks/>
          </p:cNvSpPr>
          <p:nvPr/>
        </p:nvSpPr>
        <p:spPr>
          <a:xfrm>
            <a:off x="944054" y="3922169"/>
            <a:ext cx="7315200" cy="914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BAD2"/>
              </a:buClr>
              <a:buSzTx/>
              <a:buFont typeface="Wingdings 2" pitchFamily="18" charset="2"/>
              <a:buNone/>
              <a:tabLst/>
              <a:defRPr/>
            </a:pPr>
            <a:r>
              <a:rPr kumimoji="0" lang="en-US" altLang="zh-TW" sz="1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"/>
              </a:rPr>
              <a:t>Big Data Analytics Techniques and Applications</a:t>
            </a:r>
            <a:endParaRPr kumimoji="0" lang="en-US" sz="1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  <a:sym typeface="Microsoft JhengHei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03F899A-31AD-4EF2-B790-F0EBB071E758}"/>
              </a:ext>
            </a:extLst>
          </p:cNvPr>
          <p:cNvSpPr/>
          <p:nvPr/>
        </p:nvSpPr>
        <p:spPr>
          <a:xfrm>
            <a:off x="2465822" y="4420005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altLang="zh-TW" sz="1800" b="1" kern="1200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Team 6	</a:t>
            </a:r>
            <a:r>
              <a:rPr lang="zh-TW" altLang="en-US" sz="1800" b="1" kern="1200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周芝妤	王振愷	葉書峻	曾宇廷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10</a:t>
            </a:fld>
            <a:endParaRPr lang="en"/>
          </a:p>
        </p:txBody>
      </p:sp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DC5F364B-88AA-4B6C-8FEC-A315293771B5}"/>
              </a:ext>
            </a:extLst>
          </p:cNvPr>
          <p:cNvSpPr txBox="1">
            <a:spLocks/>
          </p:cNvSpPr>
          <p:nvPr/>
        </p:nvSpPr>
        <p:spPr>
          <a:xfrm>
            <a:off x="8354667" y="468870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3"/>
                </a:solidFill>
              </a:rPr>
              <a:pPr/>
              <a:t>10</a:t>
            </a:fld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B870697-DA98-4F1E-B698-84E05B55A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115517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9" name="Google Shape;165;p17">
            <a:extLst>
              <a:ext uri="{FF2B5EF4-FFF2-40B4-BE49-F238E27FC236}">
                <a16:creationId xmlns:a16="http://schemas.microsoft.com/office/drawing/2014/main" id="{FF13E7BA-8867-463E-A22C-937848768902}"/>
              </a:ext>
            </a:extLst>
          </p:cNvPr>
          <p:cNvSpPr txBox="1">
            <a:spLocks/>
          </p:cNvSpPr>
          <p:nvPr/>
        </p:nvSpPr>
        <p:spPr>
          <a:xfrm>
            <a:off x="550500" y="4994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系統平台架構</a:t>
            </a:r>
            <a:endParaRPr lang="en-US" altLang="zh-TW" sz="28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A18D28C-D634-43D5-941C-3367A0D09A3F}"/>
              </a:ext>
            </a:extLst>
          </p:cNvPr>
          <p:cNvSpPr txBox="1"/>
          <p:nvPr/>
        </p:nvSpPr>
        <p:spPr>
          <a:xfrm>
            <a:off x="1395801" y="4355722"/>
            <a:ext cx="3432797" cy="40011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Spark / ML Software Stack </a:t>
            </a: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9BA5AB0A-27C0-4C10-9268-09804A27AB49}"/>
              </a:ext>
            </a:extLst>
          </p:cNvPr>
          <p:cNvGrpSpPr/>
          <p:nvPr/>
        </p:nvGrpSpPr>
        <p:grpSpPr>
          <a:xfrm>
            <a:off x="5547420" y="3673520"/>
            <a:ext cx="2633397" cy="1082312"/>
            <a:chOff x="4375131" y="3487037"/>
            <a:chExt cx="2633397" cy="1082312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4B7F6753-AC5D-4518-830E-990C7E67E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6749" y="3487037"/>
              <a:ext cx="1131779" cy="713021"/>
            </a:xfrm>
            <a:prstGeom prst="rect">
              <a:avLst/>
            </a:prstGeom>
          </p:spPr>
        </p:pic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0B55B810-4740-491E-B827-DF062E242218}"/>
                </a:ext>
              </a:extLst>
            </p:cNvPr>
            <p:cNvSpPr txBox="1"/>
            <p:nvPr/>
          </p:nvSpPr>
          <p:spPr>
            <a:xfrm>
              <a:off x="4375131" y="4169239"/>
              <a:ext cx="1966006" cy="40011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latin typeface="Garamond" panose="02020404030301010803" pitchFamily="18" charset="0"/>
                  <a:ea typeface="Microsoft JhengHei UI" panose="020B0604030504040204" pitchFamily="34" charset="-120"/>
                  <a:cs typeface="Times New Roman" panose="02020603050405020304" pitchFamily="18" charset="0"/>
                </a:rPr>
                <a:t>Data Collector </a:t>
              </a:r>
              <a:endParaRPr lang="zh-TW" altLang="en-US" sz="2000" b="1" dirty="0">
                <a:latin typeface="Garamond" panose="02020404030301010803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36" name="圖片 35">
            <a:extLst>
              <a:ext uri="{FF2B5EF4-FFF2-40B4-BE49-F238E27FC236}">
                <a16:creationId xmlns:a16="http://schemas.microsoft.com/office/drawing/2014/main" id="{7B969F7B-330A-43E1-AB50-779E68A42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417" y="1456611"/>
            <a:ext cx="2612184" cy="4642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53F915ED-B93B-478A-B4F0-B25672F25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417" y="2031541"/>
            <a:ext cx="2612184" cy="6414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299446B9-F74F-4582-BB6D-6CAEE90B7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0417" y="2751556"/>
            <a:ext cx="2612184" cy="6672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47BEDE5A-CBB6-4434-AB68-21251B10A75B}"/>
              </a:ext>
            </a:extLst>
          </p:cNvPr>
          <p:cNvGrpSpPr/>
          <p:nvPr/>
        </p:nvGrpSpPr>
        <p:grpSpPr>
          <a:xfrm>
            <a:off x="2688831" y="3974374"/>
            <a:ext cx="846737" cy="288000"/>
            <a:chOff x="1477184" y="2663431"/>
            <a:chExt cx="846737" cy="288000"/>
          </a:xfrm>
        </p:grpSpPr>
        <p:sp>
          <p:nvSpPr>
            <p:cNvPr id="40" name="向上箭號 13">
              <a:extLst>
                <a:ext uri="{FF2B5EF4-FFF2-40B4-BE49-F238E27FC236}">
                  <a16:creationId xmlns:a16="http://schemas.microsoft.com/office/drawing/2014/main" id="{62F7CCB3-A0E4-4D50-8838-366CB76D3A9F}"/>
                </a:ext>
              </a:extLst>
            </p:cNvPr>
            <p:cNvSpPr/>
            <p:nvPr/>
          </p:nvSpPr>
          <p:spPr>
            <a:xfrm>
              <a:off x="1477184" y="2663431"/>
              <a:ext cx="288000" cy="288000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41" name="向下箭號 30">
              <a:extLst>
                <a:ext uri="{FF2B5EF4-FFF2-40B4-BE49-F238E27FC236}">
                  <a16:creationId xmlns:a16="http://schemas.microsoft.com/office/drawing/2014/main" id="{41AE0AFB-F17A-4CE7-956F-4895460FC763}"/>
                </a:ext>
              </a:extLst>
            </p:cNvPr>
            <p:cNvSpPr/>
            <p:nvPr/>
          </p:nvSpPr>
          <p:spPr>
            <a:xfrm>
              <a:off x="2035921" y="2663431"/>
              <a:ext cx="288000" cy="288000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AA2C4BB6-003E-4066-891B-70B4DD0AD673}"/>
              </a:ext>
            </a:extLst>
          </p:cNvPr>
          <p:cNvGrpSpPr/>
          <p:nvPr/>
        </p:nvGrpSpPr>
        <p:grpSpPr>
          <a:xfrm>
            <a:off x="5053706" y="4219535"/>
            <a:ext cx="293436" cy="673740"/>
            <a:chOff x="3864631" y="3730905"/>
            <a:chExt cx="293436" cy="673740"/>
          </a:xfrm>
        </p:grpSpPr>
        <p:sp>
          <p:nvSpPr>
            <p:cNvPr id="43" name="向右箭號 33">
              <a:extLst>
                <a:ext uri="{FF2B5EF4-FFF2-40B4-BE49-F238E27FC236}">
                  <a16:creationId xmlns:a16="http://schemas.microsoft.com/office/drawing/2014/main" id="{F5E5C128-541F-4320-8F71-B1FC506CCA6C}"/>
                </a:ext>
              </a:extLst>
            </p:cNvPr>
            <p:cNvSpPr/>
            <p:nvPr/>
          </p:nvSpPr>
          <p:spPr>
            <a:xfrm>
              <a:off x="3870067" y="3730905"/>
              <a:ext cx="288000" cy="2880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向左箭號 34">
              <a:extLst>
                <a:ext uri="{FF2B5EF4-FFF2-40B4-BE49-F238E27FC236}">
                  <a16:creationId xmlns:a16="http://schemas.microsoft.com/office/drawing/2014/main" id="{CB919D9B-EF0C-4D00-B3CC-38650A747490}"/>
                </a:ext>
              </a:extLst>
            </p:cNvPr>
            <p:cNvSpPr/>
            <p:nvPr/>
          </p:nvSpPr>
          <p:spPr>
            <a:xfrm>
              <a:off x="3864631" y="4116645"/>
              <a:ext cx="288000" cy="288000"/>
            </a:xfrm>
            <a:prstGeom prst="lef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45" name="肘形接點 37">
            <a:extLst>
              <a:ext uri="{FF2B5EF4-FFF2-40B4-BE49-F238E27FC236}">
                <a16:creationId xmlns:a16="http://schemas.microsoft.com/office/drawing/2014/main" id="{0773D36A-B28F-4689-B43A-DC1C0675B465}"/>
              </a:ext>
            </a:extLst>
          </p:cNvPr>
          <p:cNvCxnSpPr>
            <a:cxnSpLocks/>
            <a:stCxn id="36" idx="1"/>
            <a:endCxn id="35" idx="0"/>
          </p:cNvCxnSpPr>
          <p:nvPr/>
        </p:nvCxnSpPr>
        <p:spPr>
          <a:xfrm rot="10800000" flipH="1" flipV="1">
            <a:off x="5480417" y="1688742"/>
            <a:ext cx="1050006" cy="2666979"/>
          </a:xfrm>
          <a:prstGeom prst="bentConnector4">
            <a:avLst>
              <a:gd name="adj1" fmla="val -21771"/>
              <a:gd name="adj2" fmla="val 82973"/>
            </a:avLst>
          </a:prstGeom>
          <a:ln w="127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接點 40">
            <a:extLst>
              <a:ext uri="{FF2B5EF4-FFF2-40B4-BE49-F238E27FC236}">
                <a16:creationId xmlns:a16="http://schemas.microsoft.com/office/drawing/2014/main" id="{27BD5514-CC78-46F2-AAF1-87BEEC80B4A8}"/>
              </a:ext>
            </a:extLst>
          </p:cNvPr>
          <p:cNvCxnSpPr>
            <a:cxnSpLocks/>
            <a:stCxn id="37" idx="1"/>
            <a:endCxn id="35" idx="0"/>
          </p:cNvCxnSpPr>
          <p:nvPr/>
        </p:nvCxnSpPr>
        <p:spPr>
          <a:xfrm rot="10800000" flipH="1" flipV="1">
            <a:off x="5480417" y="2352254"/>
            <a:ext cx="1050006" cy="2003468"/>
          </a:xfrm>
          <a:prstGeom prst="bentConnector4">
            <a:avLst>
              <a:gd name="adj1" fmla="val -21771"/>
              <a:gd name="adj2" fmla="val 77054"/>
            </a:avLst>
          </a:prstGeom>
          <a:ln w="127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接點 45">
            <a:extLst>
              <a:ext uri="{FF2B5EF4-FFF2-40B4-BE49-F238E27FC236}">
                <a16:creationId xmlns:a16="http://schemas.microsoft.com/office/drawing/2014/main" id="{4651AD67-08CA-454F-BEEE-86F64E016EB6}"/>
              </a:ext>
            </a:extLst>
          </p:cNvPr>
          <p:cNvCxnSpPr>
            <a:cxnSpLocks/>
            <a:stCxn id="38" idx="1"/>
            <a:endCxn id="35" idx="0"/>
          </p:cNvCxnSpPr>
          <p:nvPr/>
        </p:nvCxnSpPr>
        <p:spPr>
          <a:xfrm rot="10800000" flipH="1" flipV="1">
            <a:off x="5480417" y="3085178"/>
            <a:ext cx="1050006" cy="1270544"/>
          </a:xfrm>
          <a:prstGeom prst="bentConnector4">
            <a:avLst>
              <a:gd name="adj1" fmla="val -21771"/>
              <a:gd name="adj2" fmla="val 63755"/>
            </a:avLst>
          </a:prstGeom>
          <a:ln w="127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333F955-A2C9-490A-AE57-9F1BDFD0974E}"/>
              </a:ext>
            </a:extLst>
          </p:cNvPr>
          <p:cNvSpPr txBox="1"/>
          <p:nvPr/>
        </p:nvSpPr>
        <p:spPr>
          <a:xfrm>
            <a:off x="1380070" y="1155170"/>
            <a:ext cx="3464264" cy="2700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Grafana</a:t>
            </a:r>
          </a:p>
          <a:p>
            <a:endParaRPr lang="en-US" altLang="zh-TW" sz="2000" b="1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000" b="1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000" b="1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000" b="1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endParaRPr lang="en-US" altLang="zh-TW" sz="2000" b="1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endParaRPr lang="en-US" altLang="zh-TW" sz="2000" b="1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 </a:t>
            </a:r>
            <a:endParaRPr lang="zh-TW" altLang="en-US" sz="2000" b="1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360C4CAA-6ED5-46D9-B7D5-90E05106C5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1533" y="1529117"/>
            <a:ext cx="3401334" cy="2303654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B094E6CA-233F-462E-9CF1-01EF5297983D}"/>
              </a:ext>
            </a:extLst>
          </p:cNvPr>
          <p:cNvSpPr txBox="1"/>
          <p:nvPr/>
        </p:nvSpPr>
        <p:spPr>
          <a:xfrm>
            <a:off x="1722775" y="3960609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Garamond" panose="02020404030301010803" pitchFamily="18" charset="0"/>
              </a:rPr>
              <a:t>Restful API</a:t>
            </a:r>
            <a:endParaRPr kumimoji="1" lang="zh-TW" altLang="en-US" i="1" dirty="0">
              <a:latin typeface="Garamond" panose="02020404030301010803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A7C31BA-F724-4329-9DAA-A9D3DF171F92}"/>
              </a:ext>
            </a:extLst>
          </p:cNvPr>
          <p:cNvSpPr txBox="1"/>
          <p:nvPr/>
        </p:nvSpPr>
        <p:spPr>
          <a:xfrm>
            <a:off x="5385804" y="3626521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Garamond" panose="02020404030301010803" pitchFamily="18" charset="0"/>
              </a:rPr>
              <a:t>Restful API</a:t>
            </a:r>
            <a:endParaRPr kumimoji="1" lang="zh-TW" altLang="en-US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465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ctrTitle"/>
          </p:nvPr>
        </p:nvSpPr>
        <p:spPr>
          <a:xfrm>
            <a:off x="550500" y="3044025"/>
            <a:ext cx="4834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>
                <a:solidFill>
                  <a:schemeClr val="accent3"/>
                </a:solidFill>
              </a:rPr>
              <a:t>3</a:t>
            </a:r>
            <a:r>
              <a:rPr lang="en" dirty="0">
                <a:solidFill>
                  <a:schemeClr val="accent3"/>
                </a:solidFill>
              </a:rPr>
              <a:t>.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分析與預測 </a:t>
            </a:r>
            <a:b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4053892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12</a:t>
            </a:fld>
            <a:endParaRPr lang="en"/>
          </a:p>
        </p:txBody>
      </p:sp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DC5F364B-88AA-4B6C-8FEC-A315293771B5}"/>
              </a:ext>
            </a:extLst>
          </p:cNvPr>
          <p:cNvSpPr txBox="1">
            <a:spLocks/>
          </p:cNvSpPr>
          <p:nvPr/>
        </p:nvSpPr>
        <p:spPr>
          <a:xfrm>
            <a:off x="8354667" y="468870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3"/>
                </a:solidFill>
              </a:rPr>
              <a:pPr/>
              <a:t>12</a:t>
            </a:fld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19" name="Google Shape;165;p17">
            <a:extLst>
              <a:ext uri="{FF2B5EF4-FFF2-40B4-BE49-F238E27FC236}">
                <a16:creationId xmlns:a16="http://schemas.microsoft.com/office/drawing/2014/main" id="{FF13E7BA-8867-463E-A22C-937848768902}"/>
              </a:ext>
            </a:extLst>
          </p:cNvPr>
          <p:cNvSpPr txBox="1">
            <a:spLocks/>
          </p:cNvSpPr>
          <p:nvPr/>
        </p:nvSpPr>
        <p:spPr>
          <a:xfrm>
            <a:off x="550500" y="4994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房價長期分析</a:t>
            </a:r>
          </a:p>
        </p:txBody>
      </p:sp>
      <p:sp>
        <p:nvSpPr>
          <p:cNvPr id="7" name="Google Shape;166;p17">
            <a:extLst>
              <a:ext uri="{FF2B5EF4-FFF2-40B4-BE49-F238E27FC236}">
                <a16:creationId xmlns:a16="http://schemas.microsoft.com/office/drawing/2014/main" id="{7C560DAF-490C-4CDB-8D19-80FE08C3B203}"/>
              </a:ext>
            </a:extLst>
          </p:cNvPr>
          <p:cNvSpPr txBox="1">
            <a:spLocks/>
          </p:cNvSpPr>
          <p:nvPr/>
        </p:nvSpPr>
        <p:spPr>
          <a:xfrm>
            <a:off x="441075" y="1284248"/>
            <a:ext cx="8047832" cy="3209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全七都房價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vs Covid-19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資料</a:t>
            </a: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整體七都房價以每個月分為單位進行平均</a:t>
            </a:r>
            <a:endParaRPr lang="en-US" altLang="zh-TW" sz="1100" dirty="0">
              <a:solidFill>
                <a:srgbClr val="0070C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Covid-19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疫情資料使用特徵（月平均）：總確診數、新增確診數、疫情控管指數</a:t>
            </a:r>
            <a:endParaRPr lang="en-US" altLang="zh-TW" sz="1100" dirty="0">
              <a:solidFill>
                <a:srgbClr val="0070C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1"/>
            <a:endParaRPr lang="en-US" altLang="zh-TW" sz="1100" dirty="0">
              <a:solidFill>
                <a:srgbClr val="0070C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各縣市及各行政區房價比較</a:t>
            </a: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各縣市月平均房價比較</a:t>
            </a:r>
            <a:endParaRPr lang="en-US" altLang="zh-TW" sz="1100" dirty="0">
              <a:solidFill>
                <a:srgbClr val="0070C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各縣市行政區月平均房價比較</a:t>
            </a:r>
            <a:endParaRPr lang="en-US" altLang="zh-TW" sz="1100" dirty="0">
              <a:solidFill>
                <a:srgbClr val="0070C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533400" lvl="1" indent="0">
              <a:buNone/>
            </a:pPr>
            <a:endParaRPr lang="en-US" altLang="zh-TW" sz="11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各縣市房價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vs 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各縣市人口資料</a:t>
            </a: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各縣市月平均房價</a:t>
            </a:r>
            <a:endParaRPr lang="en-US" altLang="zh-TW" sz="1100" dirty="0">
              <a:solidFill>
                <a:srgbClr val="0070C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各縣市人口資料使用特徵：新生兒（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0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歲） 、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4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歲以下小朋友、總人口數、人口變動（移動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死亡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出生）、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30-64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歲男性人口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女性人口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男女比</a:t>
            </a: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498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13</a:t>
            </a:fld>
            <a:endParaRPr lang="en"/>
          </a:p>
        </p:txBody>
      </p:sp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DC5F364B-88AA-4B6C-8FEC-A315293771B5}"/>
              </a:ext>
            </a:extLst>
          </p:cNvPr>
          <p:cNvSpPr txBox="1">
            <a:spLocks/>
          </p:cNvSpPr>
          <p:nvPr/>
        </p:nvSpPr>
        <p:spPr>
          <a:xfrm>
            <a:off x="8354667" y="468870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3"/>
                </a:solidFill>
              </a:rPr>
              <a:pPr/>
              <a:t>13</a:t>
            </a:fld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19" name="Google Shape;165;p17">
            <a:extLst>
              <a:ext uri="{FF2B5EF4-FFF2-40B4-BE49-F238E27FC236}">
                <a16:creationId xmlns:a16="http://schemas.microsoft.com/office/drawing/2014/main" id="{FF13E7BA-8867-463E-A22C-937848768902}"/>
              </a:ext>
            </a:extLst>
          </p:cNvPr>
          <p:cNvSpPr txBox="1">
            <a:spLocks/>
          </p:cNvSpPr>
          <p:nvPr/>
        </p:nvSpPr>
        <p:spPr>
          <a:xfrm>
            <a:off x="550500" y="4994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altLang="zh-TW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Dashboard</a:t>
            </a:r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資料視覺化</a:t>
            </a:r>
            <a:r>
              <a:rPr lang="en-US" altLang="zh-TW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28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A2F06B0-FB08-49BD-93E8-71D04A595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00" y="974752"/>
            <a:ext cx="7922525" cy="382438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3AC1E82-BC57-494F-94D0-7C5DF5C50383}"/>
              </a:ext>
            </a:extLst>
          </p:cNvPr>
          <p:cNvSpPr/>
          <p:nvPr/>
        </p:nvSpPr>
        <p:spPr>
          <a:xfrm>
            <a:off x="2383537" y="4878135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700" dirty="0">
                <a:hlinkClick r:id="rId4"/>
              </a:rPr>
              <a:t>http://100.74.42.150:3000/d/QivSBHXnz/tai-wan-fang-jia-fen-xi-yu-yu-ce?orgId=1&amp;refresh=1d</a:t>
            </a:r>
            <a:endParaRPr lang="en-US" altLang="zh-TW" sz="700" dirty="0"/>
          </a:p>
        </p:txBody>
      </p:sp>
    </p:spTree>
    <p:extLst>
      <p:ext uri="{BB962C8B-B14F-4D97-AF65-F5344CB8AC3E}">
        <p14:creationId xmlns:p14="http://schemas.microsoft.com/office/powerpoint/2010/main" val="3212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14</a:t>
            </a:fld>
            <a:endParaRPr lang="en"/>
          </a:p>
        </p:txBody>
      </p:sp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DC5F364B-88AA-4B6C-8FEC-A315293771B5}"/>
              </a:ext>
            </a:extLst>
          </p:cNvPr>
          <p:cNvSpPr txBox="1">
            <a:spLocks/>
          </p:cNvSpPr>
          <p:nvPr/>
        </p:nvSpPr>
        <p:spPr>
          <a:xfrm>
            <a:off x="8354667" y="468870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3"/>
                </a:solidFill>
              </a:rPr>
              <a:pPr/>
              <a:t>14</a:t>
            </a:fld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19" name="Google Shape;165;p17">
            <a:extLst>
              <a:ext uri="{FF2B5EF4-FFF2-40B4-BE49-F238E27FC236}">
                <a16:creationId xmlns:a16="http://schemas.microsoft.com/office/drawing/2014/main" id="{FF13E7BA-8867-463E-A22C-937848768902}"/>
              </a:ext>
            </a:extLst>
          </p:cNvPr>
          <p:cNvSpPr txBox="1">
            <a:spLocks/>
          </p:cNvSpPr>
          <p:nvPr/>
        </p:nvSpPr>
        <p:spPr>
          <a:xfrm>
            <a:off x="550500" y="4994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房價短期預測</a:t>
            </a:r>
          </a:p>
        </p:txBody>
      </p:sp>
      <p:sp>
        <p:nvSpPr>
          <p:cNvPr id="8" name="Google Shape;166;p17">
            <a:extLst>
              <a:ext uri="{FF2B5EF4-FFF2-40B4-BE49-F238E27FC236}">
                <a16:creationId xmlns:a16="http://schemas.microsoft.com/office/drawing/2014/main" id="{6A3ACBC3-30AF-4436-A7F0-807A8EF90B5B}"/>
              </a:ext>
            </a:extLst>
          </p:cNvPr>
          <p:cNvSpPr txBox="1">
            <a:spLocks/>
          </p:cNvSpPr>
          <p:nvPr/>
        </p:nvSpPr>
        <p:spPr>
          <a:xfrm>
            <a:off x="441075" y="1284248"/>
            <a:ext cx="8047832" cy="3209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採用 </a:t>
            </a:r>
            <a:r>
              <a:rPr lang="en-US" altLang="zh-TW" sz="14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XGBoost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(Tree-based)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模型</a:t>
            </a: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LSTM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最好的結果只有 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33%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的 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hit rate</a:t>
            </a:r>
          </a:p>
          <a:p>
            <a:pPr lvl="1"/>
            <a:r>
              <a:rPr lang="en-US" altLang="zh-TW" sz="1100" dirty="0" err="1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XGBoost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(Tree-based) 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不需要做 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Normalization</a:t>
            </a:r>
          </a:p>
          <a:p>
            <a:pPr lvl="1"/>
            <a:endParaRPr lang="en-US" altLang="zh-TW" sz="11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Feature Engineering</a:t>
            </a:r>
          </a:p>
          <a:p>
            <a:pPr lvl="1"/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使用 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PCA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進行降維並沒有使 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hit rate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提升</a:t>
            </a:r>
            <a:endParaRPr lang="en-US" altLang="zh-TW" sz="1100" dirty="0">
              <a:solidFill>
                <a:srgbClr val="0070C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加入 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0~4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歲 以及 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30~44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歲 的各縣市人口分佈 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-&gt; 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平均提升 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5%~6% hit rate</a:t>
            </a:r>
          </a:p>
          <a:p>
            <a:pPr lvl="1"/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加入 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covid-19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資料集（疫情管控指數、總確診數、新增確診數、新增疫苗接種、傳染率、陽性率、新增死亡數）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-&gt; 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平均提升 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2%~3% hit rate</a:t>
            </a:r>
          </a:p>
          <a:p>
            <a:pPr lvl="1"/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三個月的歷史房價來預測未來一個月的房價會有比較好的效果</a:t>
            </a:r>
            <a:endParaRPr lang="en-US" altLang="zh-TW" sz="1100" dirty="0">
              <a:solidFill>
                <a:srgbClr val="0070C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1"/>
            <a:endParaRPr lang="en-US" altLang="zh-TW" sz="1100" dirty="0">
              <a:solidFill>
                <a:srgbClr val="0070C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533400" lvl="1" indent="0">
              <a:buNone/>
            </a:pP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256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15</a:t>
            </a:fld>
            <a:endParaRPr lang="en"/>
          </a:p>
        </p:txBody>
      </p:sp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DC5F364B-88AA-4B6C-8FEC-A315293771B5}"/>
              </a:ext>
            </a:extLst>
          </p:cNvPr>
          <p:cNvSpPr txBox="1">
            <a:spLocks/>
          </p:cNvSpPr>
          <p:nvPr/>
        </p:nvSpPr>
        <p:spPr>
          <a:xfrm>
            <a:off x="8354667" y="468870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3"/>
                </a:solidFill>
              </a:rPr>
              <a:pPr/>
              <a:t>15</a:t>
            </a:fld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19" name="Google Shape;165;p17">
            <a:extLst>
              <a:ext uri="{FF2B5EF4-FFF2-40B4-BE49-F238E27FC236}">
                <a16:creationId xmlns:a16="http://schemas.microsoft.com/office/drawing/2014/main" id="{FF13E7BA-8867-463E-A22C-937848768902}"/>
              </a:ext>
            </a:extLst>
          </p:cNvPr>
          <p:cNvSpPr txBox="1">
            <a:spLocks/>
          </p:cNvSpPr>
          <p:nvPr/>
        </p:nvSpPr>
        <p:spPr>
          <a:xfrm>
            <a:off x="550500" y="4994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模型衡量指標</a:t>
            </a:r>
            <a:endParaRPr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E8FA14-F17D-402B-A435-9F35A06E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892" y="1000034"/>
            <a:ext cx="2463277" cy="3554055"/>
          </a:xfrm>
          <a:prstGeom prst="rect">
            <a:avLst/>
          </a:prstGeom>
        </p:spPr>
      </p:pic>
      <p:sp>
        <p:nvSpPr>
          <p:cNvPr id="8" name="TextBox 15">
            <a:extLst>
              <a:ext uri="{FF2B5EF4-FFF2-40B4-BE49-F238E27FC236}">
                <a16:creationId xmlns:a16="http://schemas.microsoft.com/office/drawing/2014/main" id="{5AF30126-DC17-46F1-A076-A2E489FF94E3}"/>
              </a:ext>
            </a:extLst>
          </p:cNvPr>
          <p:cNvSpPr txBox="1"/>
          <p:nvPr/>
        </p:nvSpPr>
        <p:spPr>
          <a:xfrm>
            <a:off x="5514892" y="692257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預測目標：</a:t>
            </a:r>
            <a:r>
              <a:rPr lang="en-TW" dirty="0">
                <a:solidFill>
                  <a:srgbClr val="FF0000"/>
                </a:solidFill>
              </a:rPr>
              <a:t>每平方公尺價格</a:t>
            </a:r>
          </a:p>
        </p:txBody>
      </p:sp>
      <p:sp>
        <p:nvSpPr>
          <p:cNvPr id="9" name="Google Shape;166;p17">
            <a:extLst>
              <a:ext uri="{FF2B5EF4-FFF2-40B4-BE49-F238E27FC236}">
                <a16:creationId xmlns:a16="http://schemas.microsoft.com/office/drawing/2014/main" id="{A76E6C22-D463-4C96-A953-95AB6FDE95D7}"/>
              </a:ext>
            </a:extLst>
          </p:cNvPr>
          <p:cNvSpPr txBox="1">
            <a:spLocks/>
          </p:cNvSpPr>
          <p:nvPr/>
        </p:nvSpPr>
        <p:spPr>
          <a:xfrm>
            <a:off x="441075" y="1104900"/>
            <a:ext cx="4949642" cy="137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使用 </a:t>
            </a:r>
            <a:r>
              <a:rPr lang="en-US" altLang="zh-TW" sz="14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XGBoost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(Tree-based) 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模型</a:t>
            </a: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使用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2021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年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10-12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月當作訓練集，預測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2022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年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1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月房價</a:t>
            </a: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僅使用房屋交易資料</a:t>
            </a: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Learning rate: 0.01</a:t>
            </a:r>
          </a:p>
          <a:p>
            <a:pPr lvl="1">
              <a:lnSpc>
                <a:spcPct val="150000"/>
              </a:lnSpc>
            </a:pPr>
            <a:endParaRPr lang="en-US" altLang="zh-TW" sz="1100" dirty="0">
              <a:solidFill>
                <a:srgbClr val="0070C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533400" lvl="1" indent="0">
              <a:lnSpc>
                <a:spcPct val="150000"/>
              </a:lnSpc>
              <a:buNone/>
            </a:pP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148226A-AC1F-4053-AC0A-FFF8CED5E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35" y="2571750"/>
            <a:ext cx="3438476" cy="193439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A90C4B8F-FBA6-4527-A337-2B6BE0DA4FAF}"/>
              </a:ext>
            </a:extLst>
          </p:cNvPr>
          <p:cNvSpPr/>
          <p:nvPr/>
        </p:nvSpPr>
        <p:spPr>
          <a:xfrm>
            <a:off x="2724286" y="58146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581084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16</a:t>
            </a:fld>
            <a:endParaRPr lang="en"/>
          </a:p>
        </p:txBody>
      </p:sp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DC5F364B-88AA-4B6C-8FEC-A315293771B5}"/>
              </a:ext>
            </a:extLst>
          </p:cNvPr>
          <p:cNvSpPr txBox="1">
            <a:spLocks/>
          </p:cNvSpPr>
          <p:nvPr/>
        </p:nvSpPr>
        <p:spPr>
          <a:xfrm>
            <a:off x="8354667" y="468870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3"/>
                </a:solidFill>
              </a:rPr>
              <a:pPr/>
              <a:t>16</a:t>
            </a:fld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19" name="Google Shape;165;p17">
            <a:extLst>
              <a:ext uri="{FF2B5EF4-FFF2-40B4-BE49-F238E27FC236}">
                <a16:creationId xmlns:a16="http://schemas.microsoft.com/office/drawing/2014/main" id="{FF13E7BA-8867-463E-A22C-937848768902}"/>
              </a:ext>
            </a:extLst>
          </p:cNvPr>
          <p:cNvSpPr txBox="1">
            <a:spLocks/>
          </p:cNvSpPr>
          <p:nvPr/>
        </p:nvSpPr>
        <p:spPr>
          <a:xfrm>
            <a:off x="550500" y="5058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模型衡量指標</a:t>
            </a:r>
          </a:p>
        </p:txBody>
      </p:sp>
      <p:sp>
        <p:nvSpPr>
          <p:cNvPr id="7" name="Google Shape;166;p17">
            <a:extLst>
              <a:ext uri="{FF2B5EF4-FFF2-40B4-BE49-F238E27FC236}">
                <a16:creationId xmlns:a16="http://schemas.microsoft.com/office/drawing/2014/main" id="{8EC07753-6B4D-4655-85CA-7B4708ED5CE6}"/>
              </a:ext>
            </a:extLst>
          </p:cNvPr>
          <p:cNvSpPr txBox="1">
            <a:spLocks/>
          </p:cNvSpPr>
          <p:nvPr/>
        </p:nvSpPr>
        <p:spPr>
          <a:xfrm>
            <a:off x="441075" y="1037017"/>
            <a:ext cx="4867904" cy="2340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使用 </a:t>
            </a:r>
            <a:r>
              <a:rPr lang="en-US" altLang="zh-TW" sz="14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XGBoost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(Tree-based) 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模型</a:t>
            </a: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預測目標：</a:t>
            </a:r>
            <a:r>
              <a:rPr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每平方公尺價格</a:t>
            </a:r>
            <a:endParaRPr lang="en-US" altLang="zh-TW" sz="1400" b="1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使用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2021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年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10-12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月當作訓練集，預測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2022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年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1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月房價</a:t>
            </a: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使用房屋交易資料、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0~4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歲以及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30~44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歲的各縣市人口分佈 、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covid-19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資料</a:t>
            </a: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使用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grid search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找尋最佳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hyperparameter</a:t>
            </a:r>
          </a:p>
          <a:p>
            <a:pPr marL="76200" indent="0">
              <a:lnSpc>
                <a:spcPct val="150000"/>
              </a:lnSpc>
              <a:buNone/>
            </a:pPr>
            <a:endParaRPr lang="en-US" altLang="zh-TW" sz="10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76200" indent="0">
              <a:lnSpc>
                <a:spcPct val="150000"/>
              </a:lnSpc>
              <a:buNone/>
            </a:pPr>
            <a:r>
              <a:rPr lang="en-US" altLang="zh-TW" sz="10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(Learning rate: 0.006476, epochs: 2000, </a:t>
            </a:r>
            <a:r>
              <a:rPr lang="en-US" altLang="zh-TW" sz="10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max_depth</a:t>
            </a:r>
            <a:r>
              <a:rPr lang="en-US" altLang="zh-TW" sz="10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: 11, </a:t>
            </a:r>
            <a:r>
              <a:rPr lang="en-US" altLang="zh-TW" sz="10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reg_lambda</a:t>
            </a:r>
            <a:r>
              <a:rPr lang="en-US" altLang="zh-TW" sz="10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: 0.6553, gamma: 0.9267, subsample: 0.80056, </a:t>
            </a:r>
            <a:r>
              <a:rPr lang="en-US" altLang="zh-TW" sz="10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early_stopping_rounds</a:t>
            </a:r>
            <a:r>
              <a:rPr lang="en-US" altLang="zh-TW" sz="10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: 20, </a:t>
            </a:r>
            <a:r>
              <a:rPr lang="en-US" altLang="zh-TW" sz="10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min_child_weight</a:t>
            </a:r>
            <a:r>
              <a:rPr lang="en-US" altLang="zh-TW" sz="10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: 0.8572, </a:t>
            </a:r>
            <a:r>
              <a:rPr lang="en-US" altLang="zh-TW" sz="10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n_job</a:t>
            </a:r>
            <a:r>
              <a:rPr lang="en-US" altLang="zh-TW" sz="10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: 4, </a:t>
            </a:r>
            <a:r>
              <a:rPr lang="en-US" altLang="zh-TW" sz="10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scale_pos_weight</a:t>
            </a:r>
            <a:r>
              <a:rPr lang="en-US" altLang="zh-TW" sz="10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: 1, verbosity: 0.)</a:t>
            </a:r>
          </a:p>
          <a:p>
            <a:pPr>
              <a:lnSpc>
                <a:spcPct val="150000"/>
              </a:lnSpc>
            </a:pP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zh-TW" sz="1100" dirty="0">
              <a:solidFill>
                <a:srgbClr val="0070C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533400" lvl="1" indent="0">
              <a:lnSpc>
                <a:spcPct val="150000"/>
              </a:lnSpc>
              <a:buNone/>
            </a:pP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F98DAAE-41AA-401C-ACF0-AC13F7BA3481}"/>
              </a:ext>
            </a:extLst>
          </p:cNvPr>
          <p:cNvSpPr txBox="1"/>
          <p:nvPr/>
        </p:nvSpPr>
        <p:spPr>
          <a:xfrm>
            <a:off x="5398892" y="968777"/>
            <a:ext cx="3304032" cy="6309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訓練資料：</a:t>
            </a:r>
            <a:r>
              <a:rPr lang="en-US" altLang="zh-TW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2021/10/01~2022/01/01 </a:t>
            </a:r>
          </a:p>
          <a:p>
            <a:r>
              <a:rPr lang="zh-TW" altLang="en-US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測試資料：</a:t>
            </a:r>
            <a:r>
              <a:rPr lang="en-US" altLang="zh-TW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2022/01/01~2022/02/01</a:t>
            </a:r>
          </a:p>
          <a:p>
            <a:endParaRPr lang="en-TW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AF5ED2C1-CE57-4B4B-A2E2-27BB4C060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075008"/>
              </p:ext>
            </p:extLst>
          </p:nvPr>
        </p:nvGraphicFramePr>
        <p:xfrm>
          <a:off x="5398892" y="1432926"/>
          <a:ext cx="3421258" cy="3378200"/>
        </p:xfrm>
        <a:graphic>
          <a:graphicData uri="http://schemas.openxmlformats.org/drawingml/2006/table">
            <a:tbl>
              <a:tblPr firstRow="1" bandRow="1">
                <a:tableStyleId>{0AC001B8-C0F6-4847-904E-C20B7BA9ADE3}</a:tableStyleId>
              </a:tblPr>
              <a:tblGrid>
                <a:gridCol w="793371">
                  <a:extLst>
                    <a:ext uri="{9D8B030D-6E8A-4147-A177-3AD203B41FA5}">
                      <a16:colId xmlns:a16="http://schemas.microsoft.com/office/drawing/2014/main" val="1948595473"/>
                    </a:ext>
                  </a:extLst>
                </a:gridCol>
                <a:gridCol w="897328">
                  <a:extLst>
                    <a:ext uri="{9D8B030D-6E8A-4147-A177-3AD203B41FA5}">
                      <a16:colId xmlns:a16="http://schemas.microsoft.com/office/drawing/2014/main" val="3105125539"/>
                    </a:ext>
                  </a:extLst>
                </a:gridCol>
                <a:gridCol w="799896">
                  <a:extLst>
                    <a:ext uri="{9D8B030D-6E8A-4147-A177-3AD203B41FA5}">
                      <a16:colId xmlns:a16="http://schemas.microsoft.com/office/drawing/2014/main" val="4247887141"/>
                    </a:ext>
                  </a:extLst>
                </a:gridCol>
                <a:gridCol w="930663">
                  <a:extLst>
                    <a:ext uri="{9D8B030D-6E8A-4147-A177-3AD203B41FA5}">
                      <a16:colId xmlns:a16="http://schemas.microsoft.com/office/drawing/2014/main" val="3236331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sz="1200" dirty="0"/>
                        <a:t>縣市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Hit Rate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MAE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Diff </a:t>
                      </a:r>
                    </a:p>
                    <a:p>
                      <a:r>
                        <a:rPr lang="en-US" sz="900" dirty="0"/>
                        <a:t>(vs baseline)</a:t>
                      </a:r>
                      <a:endParaRPr lang="en-TW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20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1200" dirty="0"/>
                        <a:t>新北市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45.38%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16.9285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70C0"/>
                          </a:solidFill>
                        </a:rPr>
                        <a:t>+ 6.91%</a:t>
                      </a:r>
                      <a:endParaRPr lang="en-TW" sz="11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5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1200" dirty="0"/>
                        <a:t>台北市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35.97%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36.7162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70C0"/>
                          </a:solidFill>
                        </a:rPr>
                        <a:t>+ 3.42%</a:t>
                      </a:r>
                      <a:endParaRPr lang="en-TW" sz="11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014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1200" dirty="0"/>
                        <a:t>桃園市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39.35%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11.7905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70C0"/>
                          </a:solidFill>
                        </a:rPr>
                        <a:t>+ 7.58%</a:t>
                      </a:r>
                      <a:endParaRPr lang="en-TW" sz="11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0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1200" dirty="0"/>
                        <a:t>台中市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39.29%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13.3928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70C0"/>
                          </a:solidFill>
                        </a:rPr>
                        <a:t>+ 5.42%</a:t>
                      </a:r>
                      <a:endParaRPr lang="en-TW" sz="11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641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1200" dirty="0"/>
                        <a:t>台南市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28.12%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16.8786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70C0"/>
                          </a:solidFill>
                        </a:rPr>
                        <a:t>+ 0.08%</a:t>
                      </a:r>
                      <a:endParaRPr lang="en-TW" sz="11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14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1200" dirty="0"/>
                        <a:t>高雄市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38.76%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11.9730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70C0"/>
                          </a:solidFill>
                        </a:rPr>
                        <a:t>+ 2.65%</a:t>
                      </a:r>
                      <a:endParaRPr lang="en-TW" sz="11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742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1200" dirty="0"/>
                        <a:t>新竹市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24.54%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18.9822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70C0"/>
                          </a:solidFill>
                        </a:rPr>
                        <a:t>+ 3.55%</a:t>
                      </a:r>
                      <a:endParaRPr lang="en-TW" sz="11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73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1200" dirty="0"/>
                        <a:t>新竹縣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35.14%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14.2801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70C0"/>
                          </a:solidFill>
                        </a:rPr>
                        <a:t>+ 12.05%</a:t>
                      </a:r>
                      <a:endParaRPr lang="en-TW" sz="11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594384"/>
                  </a:ext>
                </a:extLst>
              </a:tr>
            </a:tbl>
          </a:graphicData>
        </a:graphic>
      </p:graphicFrame>
      <p:sp>
        <p:nvSpPr>
          <p:cNvPr id="10" name="TextBox 15">
            <a:extLst>
              <a:ext uri="{FF2B5EF4-FFF2-40B4-BE49-F238E27FC236}">
                <a16:creationId xmlns:a16="http://schemas.microsoft.com/office/drawing/2014/main" id="{3437308C-69F0-4472-90B0-0B9CF957421F}"/>
              </a:ext>
            </a:extLst>
          </p:cNvPr>
          <p:cNvSpPr txBox="1"/>
          <p:nvPr/>
        </p:nvSpPr>
        <p:spPr>
          <a:xfrm>
            <a:off x="5488649" y="697600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預測目標：</a:t>
            </a:r>
            <a:r>
              <a:rPr lang="en-TW" dirty="0">
                <a:solidFill>
                  <a:srgbClr val="FF0000"/>
                </a:solidFill>
              </a:rPr>
              <a:t>每平方公尺價格</a:t>
            </a:r>
          </a:p>
        </p:txBody>
      </p:sp>
    </p:spTree>
    <p:extLst>
      <p:ext uri="{BB962C8B-B14F-4D97-AF65-F5344CB8AC3E}">
        <p14:creationId xmlns:p14="http://schemas.microsoft.com/office/powerpoint/2010/main" val="1169858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17</a:t>
            </a:fld>
            <a:endParaRPr lang="en"/>
          </a:p>
        </p:txBody>
      </p:sp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DC5F364B-88AA-4B6C-8FEC-A315293771B5}"/>
              </a:ext>
            </a:extLst>
          </p:cNvPr>
          <p:cNvSpPr txBox="1">
            <a:spLocks/>
          </p:cNvSpPr>
          <p:nvPr/>
        </p:nvSpPr>
        <p:spPr>
          <a:xfrm>
            <a:off x="8354667" y="468870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3"/>
                </a:solidFill>
              </a:rPr>
              <a:pPr/>
              <a:t>17</a:t>
            </a:fld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19" name="Google Shape;165;p17">
            <a:extLst>
              <a:ext uri="{FF2B5EF4-FFF2-40B4-BE49-F238E27FC236}">
                <a16:creationId xmlns:a16="http://schemas.microsoft.com/office/drawing/2014/main" id="{FF13E7BA-8867-463E-A22C-937848768902}"/>
              </a:ext>
            </a:extLst>
          </p:cNvPr>
          <p:cNvSpPr txBox="1">
            <a:spLocks/>
          </p:cNvSpPr>
          <p:nvPr/>
        </p:nvSpPr>
        <p:spPr>
          <a:xfrm>
            <a:off x="550500" y="4994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模型衡量指標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D1C69D2F-F97D-4BD4-85C5-BFE1FBB620F0}"/>
              </a:ext>
            </a:extLst>
          </p:cNvPr>
          <p:cNvSpPr txBox="1"/>
          <p:nvPr/>
        </p:nvSpPr>
        <p:spPr>
          <a:xfrm>
            <a:off x="5794785" y="551835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預測目標：</a:t>
            </a:r>
            <a:r>
              <a:rPr lang="en-TW" dirty="0">
                <a:solidFill>
                  <a:srgbClr val="FF0000"/>
                </a:solidFill>
              </a:rPr>
              <a:t>總價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4FE4FFD-F5FF-4A70-AD85-14BCD6AF3E28}"/>
              </a:ext>
            </a:extLst>
          </p:cNvPr>
          <p:cNvSpPr txBox="1"/>
          <p:nvPr/>
        </p:nvSpPr>
        <p:spPr>
          <a:xfrm>
            <a:off x="5298163" y="845964"/>
            <a:ext cx="3807736" cy="6309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訓練資料：</a:t>
            </a:r>
            <a:r>
              <a:rPr lang="en-US" altLang="zh-TW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2021/10/01~2022/01/01 </a:t>
            </a:r>
          </a:p>
          <a:p>
            <a:r>
              <a:rPr lang="zh-TW" altLang="en-US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測試資料：</a:t>
            </a:r>
            <a:r>
              <a:rPr lang="en-US" altLang="zh-TW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2022/01/01~2022/02/01</a:t>
            </a:r>
          </a:p>
          <a:p>
            <a:endParaRPr lang="en-TW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24AA275-14A7-4071-9A2B-C7F147852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911471"/>
              </p:ext>
            </p:extLst>
          </p:nvPr>
        </p:nvGraphicFramePr>
        <p:xfrm>
          <a:off x="5346700" y="1330554"/>
          <a:ext cx="3759200" cy="3469640"/>
        </p:xfrm>
        <a:graphic>
          <a:graphicData uri="http://schemas.openxmlformats.org/drawingml/2006/table">
            <a:tbl>
              <a:tblPr firstRow="1" bandRow="1">
                <a:tableStyleId>{0AC001B8-C0F6-4847-904E-C20B7BA9ADE3}</a:tableStyleId>
              </a:tblPr>
              <a:tblGrid>
                <a:gridCol w="658315">
                  <a:extLst>
                    <a:ext uri="{9D8B030D-6E8A-4147-A177-3AD203B41FA5}">
                      <a16:colId xmlns:a16="http://schemas.microsoft.com/office/drawing/2014/main" val="1948595473"/>
                    </a:ext>
                  </a:extLst>
                </a:gridCol>
                <a:gridCol w="749988">
                  <a:extLst>
                    <a:ext uri="{9D8B030D-6E8A-4147-A177-3AD203B41FA5}">
                      <a16:colId xmlns:a16="http://schemas.microsoft.com/office/drawing/2014/main" val="3105125539"/>
                    </a:ext>
                  </a:extLst>
                </a:gridCol>
                <a:gridCol w="733480">
                  <a:extLst>
                    <a:ext uri="{9D8B030D-6E8A-4147-A177-3AD203B41FA5}">
                      <a16:colId xmlns:a16="http://schemas.microsoft.com/office/drawing/2014/main" val="4247887141"/>
                    </a:ext>
                  </a:extLst>
                </a:gridCol>
                <a:gridCol w="855503">
                  <a:extLst>
                    <a:ext uri="{9D8B030D-6E8A-4147-A177-3AD203B41FA5}">
                      <a16:colId xmlns:a16="http://schemas.microsoft.com/office/drawing/2014/main" val="2580840984"/>
                    </a:ext>
                  </a:extLst>
                </a:gridCol>
                <a:gridCol w="761914">
                  <a:extLst>
                    <a:ext uri="{9D8B030D-6E8A-4147-A177-3AD203B41FA5}">
                      <a16:colId xmlns:a16="http://schemas.microsoft.com/office/drawing/2014/main" val="1375450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sz="1200" dirty="0"/>
                        <a:t>縣市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Hit Rate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MAE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Diff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900" dirty="0"/>
                        <a:t>(vs baseline)</a:t>
                      </a:r>
                      <a:endParaRPr lang="en-TW" altLang="zh-TW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100" dirty="0"/>
                        <a:t>Diff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800" dirty="0"/>
                        <a:t>(vs </a:t>
                      </a:r>
                      <a:r>
                        <a:rPr lang="zh-TW" altLang="en-US" sz="800" dirty="0"/>
                        <a:t>每平方公尺價格</a:t>
                      </a:r>
                      <a:r>
                        <a:rPr lang="en-US" altLang="zh-TW" sz="800" dirty="0"/>
                        <a:t>)</a:t>
                      </a:r>
                      <a:endParaRPr lang="en-TW" altLang="zh-TW" sz="105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20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1200" dirty="0"/>
                        <a:t>新北市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52.19%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20.3226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+ </a:t>
                      </a:r>
                      <a:r>
                        <a:rPr lang="en-TW" sz="1200" dirty="0">
                          <a:solidFill>
                            <a:srgbClr val="0070C0"/>
                          </a:solidFill>
                        </a:rPr>
                        <a:t>13.72%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+ 6.81%</a:t>
                      </a:r>
                      <a:endParaRPr lang="en-TW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5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1200" dirty="0"/>
                        <a:t>台北市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38.18%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43.6073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+ </a:t>
                      </a:r>
                      <a:r>
                        <a:rPr lang="en-TW" sz="1200" dirty="0">
                          <a:solidFill>
                            <a:srgbClr val="0070C0"/>
                          </a:solidFill>
                        </a:rPr>
                        <a:t>5.63%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+ 2.21%</a:t>
                      </a:r>
                      <a:endParaRPr lang="en-TW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014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1200" dirty="0"/>
                        <a:t>桃園市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46.88%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17.4760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+ </a:t>
                      </a:r>
                      <a:r>
                        <a:rPr lang="en-TW" sz="1200" dirty="0">
                          <a:solidFill>
                            <a:srgbClr val="0070C0"/>
                          </a:solidFill>
                        </a:rPr>
                        <a:t>15.11%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+ 7.53%</a:t>
                      </a:r>
                      <a:endParaRPr lang="en-TW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10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1200" dirty="0"/>
                        <a:t>台中市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44.25%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21.1638</a:t>
                      </a:r>
                      <a:endParaRPr lang="en-TW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+ </a:t>
                      </a:r>
                      <a:r>
                        <a:rPr lang="en-TW" sz="1200" dirty="0">
                          <a:solidFill>
                            <a:srgbClr val="0070C0"/>
                          </a:solidFill>
                        </a:rPr>
                        <a:t>10.38%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+ 4.96%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641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1200" dirty="0"/>
                        <a:t>台南市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35.67%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34.3385</a:t>
                      </a:r>
                      <a:endParaRPr lang="en-TW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+ </a:t>
                      </a:r>
                      <a:r>
                        <a:rPr lang="en-TW" sz="1200" dirty="0">
                          <a:solidFill>
                            <a:srgbClr val="0070C0"/>
                          </a:solidFill>
                        </a:rPr>
                        <a:t>7.63%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+ 7.55%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14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1200" dirty="0"/>
                        <a:t>高雄市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46.11%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15.8398</a:t>
                      </a:r>
                      <a:endParaRPr lang="en-TW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+ </a:t>
                      </a:r>
                      <a:r>
                        <a:rPr lang="en-TW" sz="1200" dirty="0">
                          <a:solidFill>
                            <a:srgbClr val="0070C0"/>
                          </a:solidFill>
                        </a:rPr>
                        <a:t>10.00%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+ 7.35%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742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1200" dirty="0"/>
                        <a:t>新竹市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33.92%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24.5649</a:t>
                      </a:r>
                      <a:endParaRPr lang="en-TW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+ </a:t>
                      </a:r>
                      <a:r>
                        <a:rPr lang="en-TW" sz="1200" dirty="0">
                          <a:solidFill>
                            <a:srgbClr val="0070C0"/>
                          </a:solidFill>
                        </a:rPr>
                        <a:t>12.93%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+ 9.38%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73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sz="1200" dirty="0"/>
                        <a:t>新竹縣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dirty="0"/>
                        <a:t>42.68%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21.2102</a:t>
                      </a:r>
                      <a:endParaRPr lang="en-TW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+ </a:t>
                      </a:r>
                      <a:r>
                        <a:rPr lang="en-TW" sz="1200" dirty="0">
                          <a:solidFill>
                            <a:srgbClr val="0070C0"/>
                          </a:solidFill>
                        </a:rPr>
                        <a:t>19.59%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+ 7.54%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594384"/>
                  </a:ext>
                </a:extLst>
              </a:tr>
            </a:tbl>
          </a:graphicData>
        </a:graphic>
      </p:graphicFrame>
      <p:sp>
        <p:nvSpPr>
          <p:cNvPr id="18" name="Google Shape;166;p17">
            <a:extLst>
              <a:ext uri="{FF2B5EF4-FFF2-40B4-BE49-F238E27FC236}">
                <a16:creationId xmlns:a16="http://schemas.microsoft.com/office/drawing/2014/main" id="{F5FB3D03-F79E-4D97-9EF5-EB4FB92CC80A}"/>
              </a:ext>
            </a:extLst>
          </p:cNvPr>
          <p:cNvSpPr txBox="1">
            <a:spLocks/>
          </p:cNvSpPr>
          <p:nvPr/>
        </p:nvSpPr>
        <p:spPr>
          <a:xfrm>
            <a:off x="441075" y="1037017"/>
            <a:ext cx="4857087" cy="352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使用 </a:t>
            </a:r>
            <a:r>
              <a:rPr lang="en-US" altLang="zh-TW" sz="1400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XGBoost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(Tree-based) 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模型</a:t>
            </a: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預測目標：</a:t>
            </a:r>
            <a:r>
              <a:rPr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房價總價</a:t>
            </a:r>
            <a:endParaRPr lang="en-US" altLang="zh-TW" sz="1400" b="1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使用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2021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年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10-12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月當作訓練集，預測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2022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年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1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月房價</a:t>
            </a: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使用房屋交易資料、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0~4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歲以及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30~44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歲的各縣市人口分佈 、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covid-19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資料</a:t>
            </a: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使用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grid search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找尋最佳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hyperparameter</a:t>
            </a: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可能原因：房屋資料內包含坪數等特徵與總價有正相關、總價更具有真實性（例如：建商可能會將車位價格壓低，拉抬每坪售價等）、總價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±10%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範圍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&gt;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  每平方公尺價格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±10% 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範圍 </a:t>
            </a: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533400" lvl="1" indent="0">
              <a:lnSpc>
                <a:spcPct val="150000"/>
              </a:lnSpc>
              <a:buNone/>
            </a:pP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853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C92FCB-4D96-445D-A5CC-28C0394701BB}"/>
              </a:ext>
            </a:extLst>
          </p:cNvPr>
          <p:cNvSpPr/>
          <p:nvPr/>
        </p:nvSpPr>
        <p:spPr>
          <a:xfrm>
            <a:off x="0" y="895750"/>
            <a:ext cx="8008471" cy="42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18</a:t>
            </a:fld>
            <a:endParaRPr lang="en"/>
          </a:p>
        </p:txBody>
      </p:sp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DC5F364B-88AA-4B6C-8FEC-A315293771B5}"/>
              </a:ext>
            </a:extLst>
          </p:cNvPr>
          <p:cNvSpPr txBox="1">
            <a:spLocks/>
          </p:cNvSpPr>
          <p:nvPr/>
        </p:nvSpPr>
        <p:spPr>
          <a:xfrm>
            <a:off x="8354667" y="468870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3"/>
                </a:solidFill>
              </a:rPr>
              <a:pPr/>
              <a:t>18</a:t>
            </a:fld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19" name="Google Shape;165;p17">
            <a:extLst>
              <a:ext uri="{FF2B5EF4-FFF2-40B4-BE49-F238E27FC236}">
                <a16:creationId xmlns:a16="http://schemas.microsoft.com/office/drawing/2014/main" id="{FF13E7BA-8867-463E-A22C-937848768902}"/>
              </a:ext>
            </a:extLst>
          </p:cNvPr>
          <p:cNvSpPr txBox="1">
            <a:spLocks/>
          </p:cNvSpPr>
          <p:nvPr/>
        </p:nvSpPr>
        <p:spPr>
          <a:xfrm>
            <a:off x="550500" y="4994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模型衡量指標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C4448ACD-EAEC-4504-92B7-09AD04212DC9}"/>
              </a:ext>
            </a:extLst>
          </p:cNvPr>
          <p:cNvSpPr txBox="1"/>
          <p:nvPr/>
        </p:nvSpPr>
        <p:spPr>
          <a:xfrm>
            <a:off x="7226015" y="1270893"/>
            <a:ext cx="18286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此圖呈現出總價與其他特徵，如面積大小等有高度正相關。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3F33B402-D25D-4AEA-9057-E04C899C732E}"/>
              </a:ext>
            </a:extLst>
          </p:cNvPr>
          <p:cNvSpPr txBox="1"/>
          <p:nvPr/>
        </p:nvSpPr>
        <p:spPr>
          <a:xfrm>
            <a:off x="7159203" y="3158947"/>
            <a:ext cx="19250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此圖呈現單位價元與其他特徵，都無太大的相關性，與人口以及covid資料集也沒有太高的相關性。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42ECE2D-72C7-47FA-B615-F71EF77EB2C0}"/>
              </a:ext>
            </a:extLst>
          </p:cNvPr>
          <p:cNvSpPr/>
          <p:nvPr/>
        </p:nvSpPr>
        <p:spPr>
          <a:xfrm>
            <a:off x="2724286" y="581464"/>
            <a:ext cx="18350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Feature correlation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E2876B0-D137-4A95-8CCB-7776CC025368}"/>
              </a:ext>
            </a:extLst>
          </p:cNvPr>
          <p:cNvSpPr/>
          <p:nvPr/>
        </p:nvSpPr>
        <p:spPr>
          <a:xfrm>
            <a:off x="441074" y="4807700"/>
            <a:ext cx="153118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50" dirty="0"/>
              <a:t>（以新北市資料為例）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D6DB8A-4E46-4070-9887-29B244B3D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5" y="1270894"/>
            <a:ext cx="6927073" cy="2813054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7F138A85-B628-4397-BCF0-13B117EFFC03}"/>
              </a:ext>
            </a:extLst>
          </p:cNvPr>
          <p:cNvSpPr/>
          <p:nvPr/>
        </p:nvSpPr>
        <p:spPr>
          <a:xfrm>
            <a:off x="832513" y="1270893"/>
            <a:ext cx="191068" cy="27620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DF8909E1-6388-4087-BD7E-7DA2CAD45220}"/>
              </a:ext>
            </a:extLst>
          </p:cNvPr>
          <p:cNvSpPr/>
          <p:nvPr/>
        </p:nvSpPr>
        <p:spPr>
          <a:xfrm>
            <a:off x="1897200" y="1270893"/>
            <a:ext cx="191068" cy="27620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B4A44FA-AE65-480C-AB7A-9850DE508394}"/>
              </a:ext>
            </a:extLst>
          </p:cNvPr>
          <p:cNvSpPr/>
          <p:nvPr/>
        </p:nvSpPr>
        <p:spPr>
          <a:xfrm>
            <a:off x="1720864" y="4081449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altLang="zh-TW" dirty="0">
                <a:solidFill>
                  <a:srgbClr val="FF0000"/>
                </a:solidFill>
              </a:rPr>
              <a:t>總價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053E53B-B163-45FA-BC14-B0A03CAE1B03}"/>
              </a:ext>
            </a:extLst>
          </p:cNvPr>
          <p:cNvSpPr/>
          <p:nvPr/>
        </p:nvSpPr>
        <p:spPr>
          <a:xfrm>
            <a:off x="364604" y="4081449"/>
            <a:ext cx="1126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altLang="zh-TW" dirty="0">
                <a:solidFill>
                  <a:srgbClr val="FF0000"/>
                </a:solidFill>
              </a:rPr>
              <a:t>每平方公尺價格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9240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19</a:t>
            </a:fld>
            <a:endParaRPr lang="en"/>
          </a:p>
        </p:txBody>
      </p:sp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DC5F364B-88AA-4B6C-8FEC-A315293771B5}"/>
              </a:ext>
            </a:extLst>
          </p:cNvPr>
          <p:cNvSpPr txBox="1">
            <a:spLocks/>
          </p:cNvSpPr>
          <p:nvPr/>
        </p:nvSpPr>
        <p:spPr>
          <a:xfrm>
            <a:off x="8354667" y="468870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3"/>
                </a:solidFill>
              </a:rPr>
              <a:pPr/>
              <a:t>19</a:t>
            </a:fld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19" name="Google Shape;165;p17">
            <a:extLst>
              <a:ext uri="{FF2B5EF4-FFF2-40B4-BE49-F238E27FC236}">
                <a16:creationId xmlns:a16="http://schemas.microsoft.com/office/drawing/2014/main" id="{FF13E7BA-8867-463E-A22C-937848768902}"/>
              </a:ext>
            </a:extLst>
          </p:cNvPr>
          <p:cNvSpPr txBox="1">
            <a:spLocks/>
          </p:cNvSpPr>
          <p:nvPr/>
        </p:nvSpPr>
        <p:spPr>
          <a:xfrm>
            <a:off x="550500" y="4994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模型衡量指標</a:t>
            </a:r>
          </a:p>
        </p:txBody>
      </p:sp>
      <p:pic>
        <p:nvPicPr>
          <p:cNvPr id="18" name="Picture 1">
            <a:extLst>
              <a:ext uri="{FF2B5EF4-FFF2-40B4-BE49-F238E27FC236}">
                <a16:creationId xmlns:a16="http://schemas.microsoft.com/office/drawing/2014/main" id="{EF374724-DDFF-4FE4-BB32-707A6C18A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10" y="1296894"/>
            <a:ext cx="2787630" cy="31955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214496A5-3862-4105-9195-8BA37FCC65A3}"/>
              </a:ext>
            </a:extLst>
          </p:cNvPr>
          <p:cNvSpPr txBox="1"/>
          <p:nvPr/>
        </p:nvSpPr>
        <p:spPr>
          <a:xfrm>
            <a:off x="4663718" y="1244669"/>
            <a:ext cx="305724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(18)</a:t>
            </a:r>
            <a:r>
              <a:rPr lang="en-US" dirty="0"/>
              <a:t> </a:t>
            </a:r>
            <a:r>
              <a:rPr lang="en-TW" dirty="0"/>
              <a:t>建物移轉面積、</a:t>
            </a:r>
            <a:endParaRPr lang="en-US" dirty="0"/>
          </a:p>
          <a:p>
            <a:r>
              <a:rPr lang="en-TW" dirty="0"/>
              <a:t>(7)</a:t>
            </a:r>
            <a:r>
              <a:rPr lang="en-US" dirty="0"/>
              <a:t>   </a:t>
            </a:r>
            <a:r>
              <a:rPr lang="en-TW" dirty="0"/>
              <a:t>地區、</a:t>
            </a:r>
          </a:p>
          <a:p>
            <a:r>
              <a:rPr lang="en-TW" dirty="0"/>
              <a:t>(15)</a:t>
            </a:r>
            <a:r>
              <a:rPr lang="en-US" dirty="0"/>
              <a:t> </a:t>
            </a:r>
            <a:r>
              <a:rPr lang="en-TW" dirty="0"/>
              <a:t>總面積、</a:t>
            </a:r>
            <a:endParaRPr lang="en-US" dirty="0"/>
          </a:p>
          <a:p>
            <a:r>
              <a:rPr lang="en-TW" dirty="0"/>
              <a:t>(16)</a:t>
            </a:r>
            <a:r>
              <a:rPr lang="en-US" dirty="0"/>
              <a:t> </a:t>
            </a:r>
            <a:r>
              <a:rPr lang="en-TW" dirty="0"/>
              <a:t>土地移轉面積、</a:t>
            </a:r>
          </a:p>
          <a:p>
            <a:r>
              <a:rPr lang="en-TW" dirty="0"/>
              <a:t>是影響模型效能最主要的四個特徵。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C37DE4C-7594-442C-BCC0-BDA453DCA81F}"/>
              </a:ext>
            </a:extLst>
          </p:cNvPr>
          <p:cNvSpPr/>
          <p:nvPr/>
        </p:nvSpPr>
        <p:spPr>
          <a:xfrm>
            <a:off x="2724286" y="581464"/>
            <a:ext cx="18806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244393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OUTLINES</a:t>
            </a:r>
            <a:endParaRPr dirty="0"/>
          </a:p>
        </p:txBody>
      </p:sp>
      <p:sp>
        <p:nvSpPr>
          <p:cNvPr id="140" name="Google Shape;140;p13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95FB84D-0668-4D8B-97F9-6B79B648F791}"/>
              </a:ext>
            </a:extLst>
          </p:cNvPr>
          <p:cNvSpPr txBox="1">
            <a:spLocks/>
          </p:cNvSpPr>
          <p:nvPr/>
        </p:nvSpPr>
        <p:spPr>
          <a:xfrm>
            <a:off x="1375083" y="1341068"/>
            <a:ext cx="5486400" cy="368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ews Cycle"/>
              <a:buChar char="▸"/>
              <a:defRPr sz="20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ews Cycle"/>
              <a:buChar char="▹"/>
              <a:defRPr sz="20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ews Cycle"/>
              <a:buChar char="■"/>
              <a:defRPr sz="20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ews Cycle"/>
              <a:buChar char="●"/>
              <a:defRPr sz="20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ews Cycle"/>
              <a:buChar char="○"/>
              <a:defRPr sz="20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ews Cycle"/>
              <a:buChar char="■"/>
              <a:defRPr sz="20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ews Cycle"/>
              <a:buChar char="●"/>
              <a:defRPr sz="20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ews Cycle"/>
              <a:buChar char="○"/>
              <a:defRPr sz="20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ews Cycle"/>
              <a:buChar char="■"/>
              <a:defRPr sz="20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專案目標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資料與分析平台架構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分析與預測方法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問題與挑戰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TW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總結與</a:t>
            </a:r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QA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ctrTitle"/>
          </p:nvPr>
        </p:nvSpPr>
        <p:spPr>
          <a:xfrm>
            <a:off x="550500" y="3044025"/>
            <a:ext cx="4834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>
                <a:solidFill>
                  <a:schemeClr val="accent3"/>
                </a:solidFill>
              </a:rPr>
              <a:t>4.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問題與挑戰</a:t>
            </a:r>
          </a:p>
        </p:txBody>
      </p:sp>
    </p:spTree>
    <p:extLst>
      <p:ext uri="{BB962C8B-B14F-4D97-AF65-F5344CB8AC3E}">
        <p14:creationId xmlns:p14="http://schemas.microsoft.com/office/powerpoint/2010/main" val="3579078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21</a:t>
            </a:fld>
            <a:endParaRPr lang="en"/>
          </a:p>
        </p:txBody>
      </p:sp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DC5F364B-88AA-4B6C-8FEC-A315293771B5}"/>
              </a:ext>
            </a:extLst>
          </p:cNvPr>
          <p:cNvSpPr txBox="1">
            <a:spLocks/>
          </p:cNvSpPr>
          <p:nvPr/>
        </p:nvSpPr>
        <p:spPr>
          <a:xfrm>
            <a:off x="8354667" y="468870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3"/>
                </a:solidFill>
              </a:rPr>
              <a:pPr/>
              <a:t>21</a:t>
            </a:fld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B870697-DA98-4F1E-B698-84E05B55A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115517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9" name="Google Shape;165;p17">
            <a:extLst>
              <a:ext uri="{FF2B5EF4-FFF2-40B4-BE49-F238E27FC236}">
                <a16:creationId xmlns:a16="http://schemas.microsoft.com/office/drawing/2014/main" id="{FF13E7BA-8867-463E-A22C-937848768902}"/>
              </a:ext>
            </a:extLst>
          </p:cNvPr>
          <p:cNvSpPr txBox="1">
            <a:spLocks/>
          </p:cNvSpPr>
          <p:nvPr/>
        </p:nvSpPr>
        <p:spPr>
          <a:xfrm>
            <a:off x="550500" y="4994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資料前處理</a:t>
            </a:r>
          </a:p>
        </p:txBody>
      </p:sp>
      <p:sp>
        <p:nvSpPr>
          <p:cNvPr id="8" name="Google Shape;166;p17">
            <a:extLst>
              <a:ext uri="{FF2B5EF4-FFF2-40B4-BE49-F238E27FC236}">
                <a16:creationId xmlns:a16="http://schemas.microsoft.com/office/drawing/2014/main" id="{59C8D67D-4A61-4034-A493-1C2CCE5D82C2}"/>
              </a:ext>
            </a:extLst>
          </p:cNvPr>
          <p:cNvSpPr txBox="1">
            <a:spLocks/>
          </p:cNvSpPr>
          <p:nvPr/>
        </p:nvSpPr>
        <p:spPr>
          <a:xfrm>
            <a:off x="441074" y="1037017"/>
            <a:ext cx="8252549" cy="40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房屋交易資料集中包含</a:t>
            </a:r>
            <a:r>
              <a:rPr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重複資料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缺失值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等，需進行處理</a:t>
            </a: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過濾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資料集中</a:t>
            </a:r>
            <a:r>
              <a:rPr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重複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的資料</a:t>
            </a: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過濾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資料集中</a:t>
            </a:r>
            <a:r>
              <a:rPr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單價元平方公尺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與</a:t>
            </a:r>
            <a:r>
              <a:rPr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總價元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為</a:t>
            </a:r>
            <a:r>
              <a:rPr lang="zh-TW" altLang="en-US" sz="14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零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的資料</a:t>
            </a: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格式化日期時間資訊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並</a:t>
            </a:r>
            <a:r>
              <a:rPr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過濾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資料集中時間欄位之值為</a:t>
            </a:r>
            <a:r>
              <a:rPr lang="zh-TW" altLang="en-US" sz="14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零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以及</a:t>
            </a:r>
            <a:r>
              <a:rPr lang="zh-TW" altLang="en-US" sz="14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不存在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的資料</a:t>
            </a: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篩選建物型態，僅保留</a:t>
            </a:r>
            <a:r>
              <a:rPr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華廈 </a:t>
            </a:r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(10</a:t>
            </a:r>
            <a:r>
              <a:rPr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層含以下有電梯</a:t>
            </a:r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住宅大樓 </a:t>
            </a:r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(11</a:t>
            </a:r>
            <a:r>
              <a:rPr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層含以上有電梯</a:t>
            </a:r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公寓 </a:t>
            </a:r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(5</a:t>
            </a:r>
            <a:r>
              <a:rPr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樓含以下無電梯</a:t>
            </a:r>
            <a:r>
              <a:rPr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套房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以及</a:t>
            </a:r>
            <a:r>
              <a:rPr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透天厝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（不考慮商辦、工廠等）</a:t>
            </a:r>
          </a:p>
          <a:p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資料集中</a:t>
            </a:r>
            <a:r>
              <a:rPr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電梯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以及</a:t>
            </a:r>
            <a:r>
              <a:rPr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車位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包含大量</a:t>
            </a:r>
            <a:r>
              <a:rPr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缺失值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，其處理方法如下所示</a:t>
            </a:r>
          </a:p>
          <a:p>
            <a:pPr lvl="1"/>
            <a:r>
              <a:rPr lang="zh-TW" altLang="en-US" sz="1100" b="1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電梯：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透過建物型態判斷是否有電梯，若為</a:t>
            </a:r>
            <a:r>
              <a:rPr lang="zh-TW" altLang="en-US" sz="1100" b="1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華廈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與</a:t>
            </a:r>
            <a:r>
              <a:rPr lang="zh-TW" altLang="en-US" sz="1100" b="1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住宅大樓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視為</a:t>
            </a:r>
            <a:r>
              <a:rPr lang="zh-TW" altLang="en-US" sz="11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有電梯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，若為</a:t>
            </a:r>
            <a:r>
              <a:rPr lang="zh-TW" altLang="en-US" sz="1100" b="1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公寓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視為</a:t>
            </a:r>
            <a:r>
              <a:rPr lang="zh-TW" altLang="en-US" sz="11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無電梯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，若為</a:t>
            </a:r>
            <a:r>
              <a:rPr lang="zh-TW" altLang="en-US" sz="1100" b="1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套房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或</a:t>
            </a:r>
            <a:r>
              <a:rPr lang="zh-TW" altLang="en-US" sz="1100" b="1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透天厝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則視為</a:t>
            </a:r>
            <a:r>
              <a:rPr lang="zh-TW" altLang="en-US" sz="11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不確定</a:t>
            </a:r>
          </a:p>
          <a:p>
            <a:pPr lvl="1"/>
            <a:r>
              <a:rPr lang="zh-TW" altLang="en-US" sz="1100" b="1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車位：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透過</a:t>
            </a:r>
            <a:r>
              <a:rPr lang="zh-TW" altLang="en-US" sz="1100" b="1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交易標的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判斷是否有車位，若為</a:t>
            </a:r>
            <a:r>
              <a:rPr lang="zh-TW" altLang="en-US" sz="1100" b="1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房地</a:t>
            </a:r>
            <a:r>
              <a:rPr lang="en-US" altLang="zh-TW" sz="1100" b="1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+</a:t>
            </a:r>
            <a:r>
              <a:rPr lang="zh-TW" altLang="en-US" sz="1100" b="1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車位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視為</a:t>
            </a:r>
            <a:r>
              <a:rPr lang="zh-TW" altLang="en-US" sz="11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有車位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，若為</a:t>
            </a:r>
            <a:r>
              <a:rPr lang="zh-TW" altLang="en-US" sz="1100" b="1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房地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視為</a:t>
            </a:r>
            <a:r>
              <a:rPr lang="zh-TW" altLang="en-US" sz="11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無車位</a:t>
            </a: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原始資料總共有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34 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個欄位，經過人工篩選後共保留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23 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個欄位</a:t>
            </a:r>
          </a:p>
        </p:txBody>
      </p:sp>
    </p:spTree>
    <p:extLst>
      <p:ext uri="{BB962C8B-B14F-4D97-AF65-F5344CB8AC3E}">
        <p14:creationId xmlns:p14="http://schemas.microsoft.com/office/powerpoint/2010/main" val="3454588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22</a:t>
            </a:fld>
            <a:endParaRPr lang="en"/>
          </a:p>
        </p:txBody>
      </p:sp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DC5F364B-88AA-4B6C-8FEC-A315293771B5}"/>
              </a:ext>
            </a:extLst>
          </p:cNvPr>
          <p:cNvSpPr txBox="1">
            <a:spLocks/>
          </p:cNvSpPr>
          <p:nvPr/>
        </p:nvSpPr>
        <p:spPr>
          <a:xfrm>
            <a:off x="8354667" y="468870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3"/>
                </a:solidFill>
              </a:rPr>
              <a:pPr/>
              <a:t>22</a:t>
            </a:fld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19" name="Google Shape;165;p17">
            <a:extLst>
              <a:ext uri="{FF2B5EF4-FFF2-40B4-BE49-F238E27FC236}">
                <a16:creationId xmlns:a16="http://schemas.microsoft.com/office/drawing/2014/main" id="{FF13E7BA-8867-463E-A22C-937848768902}"/>
              </a:ext>
            </a:extLst>
          </p:cNvPr>
          <p:cNvSpPr txBox="1">
            <a:spLocks/>
          </p:cNvSpPr>
          <p:nvPr/>
        </p:nvSpPr>
        <p:spPr>
          <a:xfrm>
            <a:off x="550500" y="4994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房價長期分析視覺化</a:t>
            </a:r>
          </a:p>
        </p:txBody>
      </p:sp>
      <p:sp>
        <p:nvSpPr>
          <p:cNvPr id="9" name="Google Shape;166;p17">
            <a:extLst>
              <a:ext uri="{FF2B5EF4-FFF2-40B4-BE49-F238E27FC236}">
                <a16:creationId xmlns:a16="http://schemas.microsoft.com/office/drawing/2014/main" id="{1212D86B-58CE-471F-9812-0B3A590FED6D}"/>
              </a:ext>
            </a:extLst>
          </p:cNvPr>
          <p:cNvSpPr txBox="1">
            <a:spLocks/>
          </p:cNvSpPr>
          <p:nvPr/>
        </p:nvSpPr>
        <p:spPr>
          <a:xfrm>
            <a:off x="441075" y="1037018"/>
            <a:ext cx="4478944" cy="2972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房屋交易資料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outlier 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處理</a:t>
            </a: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以</a:t>
            </a:r>
            <a:r>
              <a:rPr lang="zh-TW" altLang="en-US" sz="1100" b="1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各行政區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zh-TW" altLang="en-US" sz="1100" b="1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月份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為單位進行 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outlier 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計算</a:t>
            </a:r>
            <a:endParaRPr lang="en-US" altLang="zh-TW" sz="1100" dirty="0">
              <a:solidFill>
                <a:srgbClr val="0070C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使用四分位數計算：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Q1−1.5×IQR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、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Q3 +1.5×IQR</a:t>
            </a:r>
          </a:p>
          <a:p>
            <a:pPr lvl="1">
              <a:lnSpc>
                <a:spcPct val="150000"/>
              </a:lnSpc>
            </a:pP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76200" indent="0">
              <a:lnSpc>
                <a:spcPct val="150000"/>
              </a:lnSpc>
              <a:buNone/>
            </a:pPr>
            <a:endParaRPr lang="zh-TW" altLang="en-US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2022 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年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4 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月房價筆數太少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僅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106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筆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刪除各縣市 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2022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年</a:t>
            </a:r>
            <a:r>
              <a:rPr lang="en-US" altLang="zh-TW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4</a:t>
            </a:r>
            <a:r>
              <a:rPr lang="zh-TW" altLang="en-US" sz="11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月資料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8573EB0-3614-410E-8353-8C667B8D5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91" y="719722"/>
            <a:ext cx="3685169" cy="19681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89F3519-B95C-4C6C-9957-97BA2C58C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491" y="2742549"/>
            <a:ext cx="3685169" cy="19681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3A542C-B3EB-4CE4-88C5-9685D2F488DC}"/>
              </a:ext>
            </a:extLst>
          </p:cNvPr>
          <p:cNvSpPr/>
          <p:nvPr/>
        </p:nvSpPr>
        <p:spPr>
          <a:xfrm>
            <a:off x="6028215" y="728980"/>
            <a:ext cx="607859" cy="3166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100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未處理</a:t>
            </a:r>
            <a:endParaRPr lang="en-US" altLang="zh-TW" sz="1100" dirty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F0ECA2-FE22-4EAD-8710-CCB56834E5FA}"/>
              </a:ext>
            </a:extLst>
          </p:cNvPr>
          <p:cNvSpPr/>
          <p:nvPr/>
        </p:nvSpPr>
        <p:spPr>
          <a:xfrm>
            <a:off x="6028216" y="2727700"/>
            <a:ext cx="607859" cy="3166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100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已處理</a:t>
            </a:r>
            <a:endParaRPr lang="en-US" altLang="zh-TW" sz="1100" dirty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4AAAC3-DF18-4E0A-893A-93F742F64BCE}"/>
              </a:ext>
            </a:extLst>
          </p:cNvPr>
          <p:cNvSpPr/>
          <p:nvPr/>
        </p:nvSpPr>
        <p:spPr>
          <a:xfrm>
            <a:off x="7781697" y="1430362"/>
            <a:ext cx="123223" cy="297269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4239202-048A-4D2C-BDB7-6C7D7901ABBE}"/>
              </a:ext>
            </a:extLst>
          </p:cNvPr>
          <p:cNvSpPr/>
          <p:nvPr/>
        </p:nvSpPr>
        <p:spPr>
          <a:xfrm>
            <a:off x="7208926" y="992015"/>
            <a:ext cx="266131" cy="26124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685FD93B-7C3B-4F08-B1FE-FC0514AC3A9B}"/>
              </a:ext>
            </a:extLst>
          </p:cNvPr>
          <p:cNvSpPr/>
          <p:nvPr/>
        </p:nvSpPr>
        <p:spPr>
          <a:xfrm>
            <a:off x="5622862" y="1600432"/>
            <a:ext cx="266131" cy="26124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70D487-47A0-4D5D-B49F-FFDD21DDF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281" y="2145479"/>
            <a:ext cx="2569149" cy="11201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4752D85-4798-4D3A-ABAF-BC9637F5A4A5}"/>
              </a:ext>
            </a:extLst>
          </p:cNvPr>
          <p:cNvSpPr/>
          <p:nvPr/>
        </p:nvSpPr>
        <p:spPr>
          <a:xfrm>
            <a:off x="129903" y="4851452"/>
            <a:ext cx="4572000" cy="1692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500" dirty="0">
                <a:hlinkClick r:id="rId6"/>
              </a:rPr>
              <a:t>https://highscope.ch.ntu.edu.tw/wordpress/?p=73655&amp;fbclid=IwAR2cFMGQGJ-BOTVpNJKEnrTkDluj6D3fhRMJoACENYygCokwQYgB4B6AOlM</a:t>
            </a:r>
            <a:endParaRPr lang="en-US" altLang="zh-TW" sz="5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2CDCCAA-9B49-41B9-B8FE-E439327515DF}"/>
              </a:ext>
            </a:extLst>
          </p:cNvPr>
          <p:cNvSpPr/>
          <p:nvPr/>
        </p:nvSpPr>
        <p:spPr>
          <a:xfrm>
            <a:off x="3234901" y="3867226"/>
            <a:ext cx="738897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ctr"/>
            <a:r>
              <a:rPr lang="en-US" altLang="zh-TW" sz="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2022/4</a:t>
            </a:r>
          </a:p>
          <a:p>
            <a:pPr algn="ctr" fontAlgn="ctr"/>
            <a:r>
              <a:rPr lang="zh-TW" altLang="en-US" sz="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桃園市：</a:t>
            </a:r>
            <a:r>
              <a:rPr lang="en-US" altLang="zh-TW" sz="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26</a:t>
            </a:r>
          </a:p>
          <a:p>
            <a:pPr algn="ctr" fontAlgn="ctr"/>
            <a:r>
              <a:rPr lang="zh-TW" altLang="en-US" sz="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新北市：</a:t>
            </a:r>
            <a:r>
              <a:rPr lang="en-US" altLang="zh-TW" sz="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25</a:t>
            </a:r>
          </a:p>
          <a:p>
            <a:pPr algn="ctr" fontAlgn="ctr"/>
            <a:r>
              <a:rPr lang="zh-TW" altLang="en-US" sz="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高雄市：</a:t>
            </a:r>
            <a:r>
              <a:rPr lang="en-US" altLang="zh-TW" sz="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r>
          </a:p>
          <a:p>
            <a:pPr algn="ctr" fontAlgn="ctr"/>
            <a:r>
              <a:rPr lang="zh-TW" altLang="en-US" sz="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台南市：</a:t>
            </a:r>
            <a:r>
              <a:rPr lang="en-US" altLang="zh-TW" sz="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r>
          </a:p>
          <a:p>
            <a:pPr algn="ctr" fontAlgn="ctr"/>
            <a:r>
              <a:rPr lang="zh-TW" altLang="en-US" sz="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台中市：</a:t>
            </a:r>
            <a:r>
              <a:rPr lang="en-US" altLang="zh-TW" sz="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r>
          </a:p>
          <a:p>
            <a:pPr algn="ctr" fontAlgn="ctr"/>
            <a:r>
              <a:rPr lang="zh-TW" altLang="en-US" sz="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台北市：  </a:t>
            </a:r>
            <a:r>
              <a:rPr lang="en-US" altLang="zh-TW" sz="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09E191B-E8E8-44B9-BF96-A17F1032FFCF}"/>
              </a:ext>
            </a:extLst>
          </p:cNvPr>
          <p:cNvSpPr/>
          <p:nvPr/>
        </p:nvSpPr>
        <p:spPr>
          <a:xfrm>
            <a:off x="2214100" y="3129058"/>
            <a:ext cx="64953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00" dirty="0"/>
              <a:t>IQR </a:t>
            </a:r>
            <a:r>
              <a:rPr lang="zh-TW" altLang="en-US" sz="600" dirty="0"/>
              <a:t>四分位距</a:t>
            </a:r>
          </a:p>
        </p:txBody>
      </p:sp>
    </p:spTree>
    <p:extLst>
      <p:ext uri="{BB962C8B-B14F-4D97-AF65-F5344CB8AC3E}">
        <p14:creationId xmlns:p14="http://schemas.microsoft.com/office/powerpoint/2010/main" val="4121238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23</a:t>
            </a:fld>
            <a:endParaRPr lang="en"/>
          </a:p>
        </p:txBody>
      </p:sp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DC5F364B-88AA-4B6C-8FEC-A315293771B5}"/>
              </a:ext>
            </a:extLst>
          </p:cNvPr>
          <p:cNvSpPr txBox="1">
            <a:spLocks/>
          </p:cNvSpPr>
          <p:nvPr/>
        </p:nvSpPr>
        <p:spPr>
          <a:xfrm>
            <a:off x="8354667" y="468870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3"/>
                </a:solidFill>
              </a:rPr>
              <a:pPr/>
              <a:t>23</a:t>
            </a:fld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B870697-DA98-4F1E-B698-84E05B55A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115517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9" name="Google Shape;165;p17">
            <a:extLst>
              <a:ext uri="{FF2B5EF4-FFF2-40B4-BE49-F238E27FC236}">
                <a16:creationId xmlns:a16="http://schemas.microsoft.com/office/drawing/2014/main" id="{FF13E7BA-8867-463E-A22C-937848768902}"/>
              </a:ext>
            </a:extLst>
          </p:cNvPr>
          <p:cNvSpPr txBox="1">
            <a:spLocks/>
          </p:cNvSpPr>
          <p:nvPr/>
        </p:nvSpPr>
        <p:spPr>
          <a:xfrm>
            <a:off x="550500" y="4994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房價短期預測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DF749CB-8892-475F-B13C-32D0840A5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305" y="2179131"/>
            <a:ext cx="6739592" cy="27369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4CB4A82-2503-4B40-9655-40C48209133D}"/>
              </a:ext>
            </a:extLst>
          </p:cNvPr>
          <p:cNvSpPr/>
          <p:nvPr/>
        </p:nvSpPr>
        <p:spPr>
          <a:xfrm>
            <a:off x="441074" y="4807700"/>
            <a:ext cx="153118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050" dirty="0"/>
              <a:t>（以新北市資料為例）</a:t>
            </a:r>
          </a:p>
        </p:txBody>
      </p:sp>
      <p:sp>
        <p:nvSpPr>
          <p:cNvPr id="8" name="Google Shape;166;p17">
            <a:extLst>
              <a:ext uri="{FF2B5EF4-FFF2-40B4-BE49-F238E27FC236}">
                <a16:creationId xmlns:a16="http://schemas.microsoft.com/office/drawing/2014/main" id="{258079BD-434B-4AEE-B9EB-00D3695CCB4C}"/>
              </a:ext>
            </a:extLst>
          </p:cNvPr>
          <p:cNvSpPr txBox="1">
            <a:spLocks/>
          </p:cNvSpPr>
          <p:nvPr/>
        </p:nvSpPr>
        <p:spPr>
          <a:xfrm>
            <a:off x="441074" y="1037017"/>
            <a:ext cx="8252549" cy="352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LSTM 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最好的結果只有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33% 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的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hit rate</a:t>
            </a: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成交時間跟屋齡跟價格沒有太大關聯，因此 </a:t>
            </a:r>
            <a:r>
              <a:rPr lang="en-US" altLang="zh-TW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LSTM </a:t>
            </a: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不能很好的發揮作用。</a:t>
            </a: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4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也因為房屋的價格是成長趨勢且變化幅度不大，應拿近期資料來做預測，若訓練資料太舊反而影響準確度。</a:t>
            </a:r>
          </a:p>
          <a:p>
            <a:pPr>
              <a:lnSpc>
                <a:spcPct val="150000"/>
              </a:lnSpc>
            </a:pP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533400" lvl="1" indent="0">
              <a:lnSpc>
                <a:spcPct val="150000"/>
              </a:lnSpc>
              <a:buNone/>
            </a:pP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41FD3011-A712-4570-82DB-E41F9C47D992}"/>
              </a:ext>
            </a:extLst>
          </p:cNvPr>
          <p:cNvSpPr/>
          <p:nvPr/>
        </p:nvSpPr>
        <p:spPr>
          <a:xfrm>
            <a:off x="2067635" y="2179131"/>
            <a:ext cx="185047" cy="10007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03741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ctrTitle"/>
          </p:nvPr>
        </p:nvSpPr>
        <p:spPr>
          <a:xfrm>
            <a:off x="550500" y="3044025"/>
            <a:ext cx="4834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>
                <a:solidFill>
                  <a:schemeClr val="accent3"/>
                </a:solidFill>
              </a:rPr>
              <a:t>5.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總結與</a:t>
            </a: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QA</a:t>
            </a:r>
            <a:endParaRPr lang="zh-TW" altLang="en-US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5592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25</a:t>
            </a:fld>
            <a:endParaRPr lang="en"/>
          </a:p>
        </p:txBody>
      </p:sp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DC5F364B-88AA-4B6C-8FEC-A315293771B5}"/>
              </a:ext>
            </a:extLst>
          </p:cNvPr>
          <p:cNvSpPr txBox="1">
            <a:spLocks/>
          </p:cNvSpPr>
          <p:nvPr/>
        </p:nvSpPr>
        <p:spPr>
          <a:xfrm>
            <a:off x="8354667" y="468870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3"/>
                </a:solidFill>
              </a:rPr>
              <a:pPr/>
              <a:t>25</a:t>
            </a:fld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B870697-DA98-4F1E-B698-84E05B55A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115517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9" name="Google Shape;165;p17">
            <a:extLst>
              <a:ext uri="{FF2B5EF4-FFF2-40B4-BE49-F238E27FC236}">
                <a16:creationId xmlns:a16="http://schemas.microsoft.com/office/drawing/2014/main" id="{FF13E7BA-8867-463E-A22C-937848768902}"/>
              </a:ext>
            </a:extLst>
          </p:cNvPr>
          <p:cNvSpPr txBox="1">
            <a:spLocks/>
          </p:cNvSpPr>
          <p:nvPr/>
        </p:nvSpPr>
        <p:spPr>
          <a:xfrm>
            <a:off x="550500" y="4994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總結與</a:t>
            </a:r>
            <a:r>
              <a:rPr lang="en-US" altLang="zh-TW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QA</a:t>
            </a:r>
            <a:endParaRPr lang="zh-TW" altLang="en-US" sz="28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Google Shape;166;p17">
            <a:extLst>
              <a:ext uri="{FF2B5EF4-FFF2-40B4-BE49-F238E27FC236}">
                <a16:creationId xmlns:a16="http://schemas.microsoft.com/office/drawing/2014/main" id="{7C560DAF-490C-4CDB-8D19-80FE08C3B203}"/>
              </a:ext>
            </a:extLst>
          </p:cNvPr>
          <p:cNvSpPr txBox="1">
            <a:spLocks/>
          </p:cNvSpPr>
          <p:nvPr/>
        </p:nvSpPr>
        <p:spPr>
          <a:xfrm>
            <a:off x="921773" y="1434376"/>
            <a:ext cx="7567133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r>
              <a:rPr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嘗試實作一個完整資料分析及應用專案</a:t>
            </a:r>
          </a:p>
          <a:p>
            <a:pPr lvl="1"/>
            <a:r>
              <a:rPr lang="en-US" altLang="zh-TW" sz="1200" b="1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Dashboard </a:t>
            </a:r>
            <a:r>
              <a:rPr lang="zh-TW" altLang="en-US" sz="1200" b="1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視覺化</a:t>
            </a:r>
            <a:endParaRPr lang="en-US" altLang="zh-TW" sz="16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房價短期預測</a:t>
            </a:r>
          </a:p>
          <a:p>
            <a:pPr lvl="1"/>
            <a:r>
              <a:rPr lang="zh-TW" altLang="en-US" sz="1200" b="1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針對各縣市進行不同的特徵工程（不同縣市的特徵相關性不同）</a:t>
            </a:r>
            <a:endParaRPr lang="zh-TW" altLang="en-US" sz="1200" b="1" dirty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200" b="1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可考量加入各縣市所得資訊</a:t>
            </a:r>
            <a:endParaRPr lang="en-US" altLang="zh-TW" sz="16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Q&amp;A</a:t>
            </a:r>
          </a:p>
          <a:p>
            <a:pPr lvl="1">
              <a:lnSpc>
                <a:spcPct val="150000"/>
              </a:lnSpc>
            </a:pPr>
            <a:endParaRPr lang="en-US" altLang="zh-TW" sz="16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547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>
            <a:spLocks noGrp="1"/>
          </p:cNvSpPr>
          <p:nvPr>
            <p:ph type="sldNum" idx="12"/>
          </p:nvPr>
        </p:nvSpPr>
        <p:spPr>
          <a:xfrm>
            <a:off x="8556125" y="4688650"/>
            <a:ext cx="35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" name="Google Shape;385;p34">
            <a:extLst>
              <a:ext uri="{FF2B5EF4-FFF2-40B4-BE49-F238E27FC236}">
                <a16:creationId xmlns:a16="http://schemas.microsoft.com/office/drawing/2014/main" id="{EF7BE50C-813A-49CA-9A23-5EAC80628774}"/>
              </a:ext>
            </a:extLst>
          </p:cNvPr>
          <p:cNvSpPr txBox="1">
            <a:spLocks/>
          </p:cNvSpPr>
          <p:nvPr/>
        </p:nvSpPr>
        <p:spPr>
          <a:xfrm>
            <a:off x="703964" y="1621719"/>
            <a:ext cx="3694500" cy="88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dirty="0">
                <a:solidFill>
                  <a:schemeClr val="bg1"/>
                </a:solidFill>
                <a:latin typeface="Oswald" panose="02020500000000000000" charset="0"/>
              </a:rPr>
              <a:t>Thanks!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Reference</a:t>
            </a:r>
            <a:endParaRPr lang="zh-TW" altLang="en-US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66" name="Google Shape;166;p17"/>
          <p:cNvSpPr txBox="1">
            <a:spLocks noGrp="1"/>
          </p:cNvSpPr>
          <p:nvPr>
            <p:ph type="body" idx="1"/>
          </p:nvPr>
        </p:nvSpPr>
        <p:spPr>
          <a:xfrm>
            <a:off x="441075" y="1434376"/>
            <a:ext cx="6486776" cy="34424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zh-TW" altLang="en-US" sz="11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玉山房價預測競賽：</a:t>
            </a:r>
            <a:br>
              <a:rPr lang="en-US" altLang="zh-TW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9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  <a:hlinkClick r:id="rId3"/>
              </a:rPr>
              <a:t>https://tbrain.trendmicro.com.tw/Competitions/Details/6</a:t>
            </a:r>
            <a:endParaRPr lang="en-US" altLang="zh-TW" sz="9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0"/>
            <a:endParaRPr lang="en-US" altLang="zh-TW" sz="9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0"/>
            <a:r>
              <a:rPr lang="zh-TW" altLang="en-US" sz="11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好時價 </a:t>
            </a:r>
            <a:r>
              <a:rPr lang="en-US" altLang="zh-TW" sz="11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( House +)</a:t>
            </a:r>
            <a:r>
              <a:rPr lang="zh-TW" altLang="en-US" sz="11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：</a:t>
            </a:r>
            <a:br>
              <a:rPr lang="en-US" altLang="zh-TW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9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  <a:hlinkClick r:id="rId4"/>
              </a:rPr>
              <a:t>https://www.houseplus.tw/m/faq?fbclid=IwAR1yLKJmZZUag8jwj6bvhm1jKLH9W2nBIwT-a9TzeEnh3gjoLX9dQTSCt4o</a:t>
            </a:r>
            <a:endParaRPr lang="en-US" altLang="zh-TW" sz="9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0"/>
            <a:endParaRPr lang="en-US" altLang="zh-TW" sz="9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0"/>
            <a:r>
              <a:rPr lang="en-US" altLang="zh-TW" sz="10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House Prices - Advanced Regression Techniques (Kaggle)</a:t>
            </a:r>
            <a:r>
              <a:rPr lang="zh-TW" altLang="en-US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：</a:t>
            </a:r>
            <a:br>
              <a:rPr lang="en-US" altLang="zh-TW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9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  <a:hlinkClick r:id="rId5"/>
              </a:rPr>
              <a:t>https://www.kaggle.com/code/jesucristo/1-house-prices-solution-top-1/notebook?scriptVersionId=20214677</a:t>
            </a:r>
            <a:endParaRPr lang="en-US" altLang="zh-TW" sz="9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0"/>
            <a:endParaRPr lang="en-US" altLang="zh-TW" sz="9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0"/>
            <a:r>
              <a:rPr lang="en-US" altLang="zh-TW" sz="10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Deep Learning Model for House Price Prediction Using Heterogeneous Data Analysis Along With Joint Self-Attention Mechanism</a:t>
            </a:r>
            <a:r>
              <a:rPr lang="zh-TW" altLang="en-US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：</a:t>
            </a:r>
            <a:br>
              <a:rPr lang="en-US" altLang="zh-TW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9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  <a:hlinkClick r:id="rId6"/>
              </a:rPr>
              <a:t>https://ieeexplore.ieee.org/document/9395585</a:t>
            </a:r>
            <a:endParaRPr lang="en-US" altLang="zh-TW" sz="9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0"/>
            <a:endParaRPr lang="en-US" altLang="zh-TW" sz="9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10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A hybrid regression technique for house prices prediction</a:t>
            </a:r>
            <a:r>
              <a:rPr lang="zh-TW" altLang="en-US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：</a:t>
            </a:r>
            <a:br>
              <a:rPr lang="en-US" altLang="zh-TW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9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  <a:hlinkClick r:id="rId7"/>
              </a:rPr>
              <a:t>https://ieeexplore.ieee.org/abstract/document/8289904?fbclid=IwAR3ekvdBmq5OSFSLBYo9-s0U2M_4qPLg4GpezRVH7yzDXU_Rw5TPfIjFHHA</a:t>
            </a:r>
            <a:endParaRPr lang="en-US" altLang="zh-TW" sz="9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sz="9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Kaggle </a:t>
            </a:r>
            <a:r>
              <a:rPr lang="zh-TW" altLang="en-US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房價預測競賽 （國立清華大學智慧化企業整合期中報告）</a:t>
            </a:r>
            <a:endParaRPr lang="en-US" altLang="zh-TW" sz="105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sz="10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sz="10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sz="10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76200" lvl="0" indent="0">
              <a:buNone/>
            </a:pPr>
            <a:endParaRPr lang="en-US" altLang="zh-TW" sz="105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0"/>
            <a:endParaRPr lang="en-US" altLang="zh-TW" sz="105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5630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E2B791F9-010D-4DE1-8E74-37C03BD176FB}"/>
              </a:ext>
            </a:extLst>
          </p:cNvPr>
          <p:cNvSpPr/>
          <p:nvPr/>
        </p:nvSpPr>
        <p:spPr>
          <a:xfrm>
            <a:off x="384394" y="1286248"/>
            <a:ext cx="6756802" cy="2940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F0598AF-A9C0-459A-896D-D0FA32BA16D0}"/>
              </a:ext>
            </a:extLst>
          </p:cNvPr>
          <p:cNvSpPr/>
          <p:nvPr/>
        </p:nvSpPr>
        <p:spPr>
          <a:xfrm>
            <a:off x="5824823" y="4432880"/>
            <a:ext cx="1354188" cy="36771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時程規劃</a:t>
            </a:r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2313651-98F8-43ED-AF34-FD070EBA25BA}"/>
              </a:ext>
            </a:extLst>
          </p:cNvPr>
          <p:cNvCxnSpPr>
            <a:cxnSpLocks/>
          </p:cNvCxnSpPr>
          <p:nvPr/>
        </p:nvCxnSpPr>
        <p:spPr>
          <a:xfrm>
            <a:off x="1827065" y="2238504"/>
            <a:ext cx="5292000" cy="0"/>
          </a:xfrm>
          <a:prstGeom prst="line">
            <a:avLst/>
          </a:prstGeom>
          <a:solidFill>
            <a:srgbClr val="002060"/>
          </a:solidFill>
          <a:ln w="6350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34EC794-ABB1-4181-84B7-40DE7E0B3DB6}"/>
              </a:ext>
            </a:extLst>
          </p:cNvPr>
          <p:cNvCxnSpPr>
            <a:cxnSpLocks/>
            <a:endCxn id="24" idx="3"/>
          </p:cNvCxnSpPr>
          <p:nvPr/>
        </p:nvCxnSpPr>
        <p:spPr>
          <a:xfrm>
            <a:off x="7126137" y="1675532"/>
            <a:ext cx="10619" cy="2551246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8FA6203-FF0F-41E9-B5F2-BB2A3D60D466}"/>
              </a:ext>
            </a:extLst>
          </p:cNvPr>
          <p:cNvCxnSpPr>
            <a:cxnSpLocks/>
          </p:cNvCxnSpPr>
          <p:nvPr/>
        </p:nvCxnSpPr>
        <p:spPr>
          <a:xfrm>
            <a:off x="6476588" y="1675530"/>
            <a:ext cx="0" cy="2562214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23753634-F09A-491F-A3CE-CDA4BAA20AAC}"/>
              </a:ext>
            </a:extLst>
          </p:cNvPr>
          <p:cNvCxnSpPr>
            <a:cxnSpLocks/>
          </p:cNvCxnSpPr>
          <p:nvPr/>
        </p:nvCxnSpPr>
        <p:spPr>
          <a:xfrm flipH="1">
            <a:off x="2496477" y="1669782"/>
            <a:ext cx="879" cy="2539678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CADB71D-2E1A-454B-BDF9-51E7F2EA1517}"/>
              </a:ext>
            </a:extLst>
          </p:cNvPr>
          <p:cNvCxnSpPr>
            <a:cxnSpLocks/>
          </p:cNvCxnSpPr>
          <p:nvPr/>
        </p:nvCxnSpPr>
        <p:spPr>
          <a:xfrm>
            <a:off x="3156253" y="1669181"/>
            <a:ext cx="0" cy="2568564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76461FF-9AEF-42C9-93D2-3FBC74342333}"/>
              </a:ext>
            </a:extLst>
          </p:cNvPr>
          <p:cNvCxnSpPr>
            <a:cxnSpLocks/>
          </p:cNvCxnSpPr>
          <p:nvPr/>
        </p:nvCxnSpPr>
        <p:spPr>
          <a:xfrm>
            <a:off x="3816203" y="1669181"/>
            <a:ext cx="0" cy="2568564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AE80F165-3E63-4B15-9DC7-337B1FE9936C}"/>
              </a:ext>
            </a:extLst>
          </p:cNvPr>
          <p:cNvCxnSpPr>
            <a:cxnSpLocks/>
          </p:cNvCxnSpPr>
          <p:nvPr/>
        </p:nvCxnSpPr>
        <p:spPr>
          <a:xfrm>
            <a:off x="5152314" y="1663433"/>
            <a:ext cx="0" cy="2574312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336881D-E04E-4430-A90F-756B6B3CDE0F}"/>
              </a:ext>
            </a:extLst>
          </p:cNvPr>
          <p:cNvCxnSpPr>
            <a:cxnSpLocks/>
          </p:cNvCxnSpPr>
          <p:nvPr/>
        </p:nvCxnSpPr>
        <p:spPr>
          <a:xfrm>
            <a:off x="4488126" y="1669181"/>
            <a:ext cx="0" cy="2568564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743FDD9-3407-453A-B34D-481BE078063D}"/>
              </a:ext>
            </a:extLst>
          </p:cNvPr>
          <p:cNvCxnSpPr>
            <a:cxnSpLocks/>
          </p:cNvCxnSpPr>
          <p:nvPr/>
        </p:nvCxnSpPr>
        <p:spPr>
          <a:xfrm>
            <a:off x="5814203" y="1675530"/>
            <a:ext cx="0" cy="2555864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9F10541C-05D6-4A8C-A58A-CFCDFE1B8DF1}"/>
              </a:ext>
            </a:extLst>
          </p:cNvPr>
          <p:cNvCxnSpPr>
            <a:cxnSpLocks/>
          </p:cNvCxnSpPr>
          <p:nvPr/>
        </p:nvCxnSpPr>
        <p:spPr>
          <a:xfrm flipH="1">
            <a:off x="1824718" y="1669182"/>
            <a:ext cx="4677" cy="2562213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內容版面配置區 6">
            <a:extLst>
              <a:ext uri="{FF2B5EF4-FFF2-40B4-BE49-F238E27FC236}">
                <a16:creationId xmlns:a16="http://schemas.microsoft.com/office/drawing/2014/main" id="{D8FD838D-FA69-44EF-8A15-2C6B33B788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2188704"/>
              </p:ext>
            </p:extLst>
          </p:nvPr>
        </p:nvGraphicFramePr>
        <p:xfrm>
          <a:off x="384394" y="1286248"/>
          <a:ext cx="6750006" cy="529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406">
                  <a:extLst>
                    <a:ext uri="{9D8B030D-6E8A-4147-A177-3AD203B41FA5}">
                      <a16:colId xmlns:a16="http://schemas.microsoft.com/office/drawing/2014/main" val="320650262"/>
                    </a:ext>
                  </a:extLst>
                </a:gridCol>
                <a:gridCol w="663200">
                  <a:extLst>
                    <a:ext uri="{9D8B030D-6E8A-4147-A177-3AD203B41FA5}">
                      <a16:colId xmlns:a16="http://schemas.microsoft.com/office/drawing/2014/main" val="2441457421"/>
                    </a:ext>
                  </a:extLst>
                </a:gridCol>
                <a:gridCol w="663200">
                  <a:extLst>
                    <a:ext uri="{9D8B030D-6E8A-4147-A177-3AD203B41FA5}">
                      <a16:colId xmlns:a16="http://schemas.microsoft.com/office/drawing/2014/main" val="1931079347"/>
                    </a:ext>
                  </a:extLst>
                </a:gridCol>
                <a:gridCol w="663200">
                  <a:extLst>
                    <a:ext uri="{9D8B030D-6E8A-4147-A177-3AD203B41FA5}">
                      <a16:colId xmlns:a16="http://schemas.microsoft.com/office/drawing/2014/main" val="1807765637"/>
                    </a:ext>
                  </a:extLst>
                </a:gridCol>
                <a:gridCol w="663200">
                  <a:extLst>
                    <a:ext uri="{9D8B030D-6E8A-4147-A177-3AD203B41FA5}">
                      <a16:colId xmlns:a16="http://schemas.microsoft.com/office/drawing/2014/main" val="214051018"/>
                    </a:ext>
                  </a:extLst>
                </a:gridCol>
                <a:gridCol w="663200">
                  <a:extLst>
                    <a:ext uri="{9D8B030D-6E8A-4147-A177-3AD203B41FA5}">
                      <a16:colId xmlns:a16="http://schemas.microsoft.com/office/drawing/2014/main" val="1021507798"/>
                    </a:ext>
                  </a:extLst>
                </a:gridCol>
                <a:gridCol w="663200">
                  <a:extLst>
                    <a:ext uri="{9D8B030D-6E8A-4147-A177-3AD203B41FA5}">
                      <a16:colId xmlns:a16="http://schemas.microsoft.com/office/drawing/2014/main" val="2129120683"/>
                    </a:ext>
                  </a:extLst>
                </a:gridCol>
                <a:gridCol w="663200">
                  <a:extLst>
                    <a:ext uri="{9D8B030D-6E8A-4147-A177-3AD203B41FA5}">
                      <a16:colId xmlns:a16="http://schemas.microsoft.com/office/drawing/2014/main" val="488375308"/>
                    </a:ext>
                  </a:extLst>
                </a:gridCol>
                <a:gridCol w="663200">
                  <a:extLst>
                    <a:ext uri="{9D8B030D-6E8A-4147-A177-3AD203B41FA5}">
                      <a16:colId xmlns:a16="http://schemas.microsoft.com/office/drawing/2014/main" val="1160894190"/>
                    </a:ext>
                  </a:extLst>
                </a:gridCol>
              </a:tblGrid>
              <a:tr h="264741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Month</a:t>
                      </a:r>
                      <a:endParaRPr lang="zh-TW" altLang="en-US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6D316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April</a:t>
                      </a:r>
                      <a:endParaRPr lang="zh-TW" altLang="en-US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6D316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5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sz="15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rgbClr val="6D316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May</a:t>
                      </a:r>
                      <a:endParaRPr lang="zh-TW" altLang="en-US" sz="11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6D316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sz="15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sz="15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200" b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rgbClr val="6D3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247067"/>
                  </a:ext>
                </a:extLst>
              </a:tr>
              <a:tr h="264741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1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No. of week</a:t>
                      </a:r>
                      <a:endParaRPr lang="zh-TW" altLang="en-US" sz="11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AC61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1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AC61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1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AC61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11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AC61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sz="11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AC61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1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AC61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sz="11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AC61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11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AC61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sz="11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AC61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080002"/>
                  </a:ext>
                </a:extLst>
              </a:tr>
            </a:tbl>
          </a:graphicData>
        </a:graphic>
      </p:graphicFrame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498A0DB-07C8-4172-9857-73A39731A4DA}"/>
              </a:ext>
            </a:extLst>
          </p:cNvPr>
          <p:cNvCxnSpPr>
            <a:cxnSpLocks/>
          </p:cNvCxnSpPr>
          <p:nvPr/>
        </p:nvCxnSpPr>
        <p:spPr>
          <a:xfrm>
            <a:off x="1831069" y="3418601"/>
            <a:ext cx="5292000" cy="0"/>
          </a:xfrm>
          <a:prstGeom prst="line">
            <a:avLst/>
          </a:prstGeom>
          <a:ln w="6350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5197313F-3B56-4E81-9B9D-A187E6716BC0}"/>
              </a:ext>
            </a:extLst>
          </p:cNvPr>
          <p:cNvSpPr/>
          <p:nvPr/>
        </p:nvSpPr>
        <p:spPr>
          <a:xfrm>
            <a:off x="309162" y="3262071"/>
            <a:ext cx="1402390" cy="313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5731" indent="-135731" defTabSz="514350">
              <a:defRPr/>
            </a:pPr>
            <a:r>
              <a:rPr lang="en-US" altLang="zh-TW" sz="844" dirty="0">
                <a:solidFill>
                  <a:srgbClr val="4A9A9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E. </a:t>
            </a:r>
            <a:r>
              <a:rPr lang="zh-TW" altLang="en-US" sz="844" dirty="0">
                <a:solidFill>
                  <a:srgbClr val="4A9A9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模組訓練及調整</a:t>
            </a:r>
            <a:endParaRPr lang="zh-TW" altLang="en-US" sz="844" dirty="0">
              <a:solidFill>
                <a:srgbClr val="4A9A97"/>
              </a:solidFill>
              <a:latin typeface="Microsoft JhengHei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1DAB532-205A-4067-AC84-1E3E195F6F54}"/>
              </a:ext>
            </a:extLst>
          </p:cNvPr>
          <p:cNvSpPr/>
          <p:nvPr/>
        </p:nvSpPr>
        <p:spPr>
          <a:xfrm>
            <a:off x="386756" y="2989668"/>
            <a:ext cx="6750000" cy="18221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514350">
              <a:defRPr/>
            </a:pPr>
            <a:r>
              <a:rPr lang="en-US" altLang="zh-TW" sz="1012" b="1" dirty="0">
                <a:solidFill>
                  <a:srgbClr val="FFFFFF"/>
                </a:solidFill>
                <a:latin typeface="Microsoft JhengHei" panose="020B0604030504040204" pitchFamily="34" charset="-120"/>
                <a:ea typeface="微軟正黑體" panose="020B0604030504040204" pitchFamily="34" charset="-120"/>
              </a:rPr>
              <a:t>Modeling &amp;</a:t>
            </a:r>
            <a:r>
              <a:rPr lang="zh-TW" altLang="en-US" sz="1012" b="1" dirty="0">
                <a:solidFill>
                  <a:srgbClr val="FFFFFF"/>
                </a:solidFill>
                <a:latin typeface="Microsoft JhengHei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12" b="1" dirty="0">
                <a:solidFill>
                  <a:srgbClr val="FFFFFF"/>
                </a:solidFill>
                <a:latin typeface="Microsoft JhengHei" panose="020B0604030504040204" pitchFamily="34" charset="-120"/>
                <a:ea typeface="微軟正黑體" panose="020B0604030504040204" pitchFamily="34" charset="-120"/>
              </a:rPr>
              <a:t>Slides </a:t>
            </a:r>
            <a:endParaRPr lang="zh-TW" altLang="en-US" sz="1012" b="1" dirty="0">
              <a:solidFill>
                <a:srgbClr val="FFFFFF"/>
              </a:solidFill>
              <a:latin typeface="Microsoft JhengHei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A931DB-1166-4221-AEEE-F3E44C3DFDBA}"/>
              </a:ext>
            </a:extLst>
          </p:cNvPr>
          <p:cNvSpPr/>
          <p:nvPr/>
        </p:nvSpPr>
        <p:spPr>
          <a:xfrm>
            <a:off x="386756" y="4209461"/>
            <a:ext cx="6750000" cy="346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>
              <a:defRPr/>
            </a:pPr>
            <a:endParaRPr lang="zh-TW" altLang="en-US" sz="1012" dirty="0">
              <a:solidFill>
                <a:srgbClr val="FFFFFF"/>
              </a:solidFill>
              <a:latin typeface="Arial" panose="020B0604020202020204"/>
              <a:ea typeface="微軟正黑體" panose="020B0604030504040204" pitchFamily="34" charset="-120"/>
            </a:endParaRPr>
          </a:p>
        </p:txBody>
      </p:sp>
      <p:sp>
        <p:nvSpPr>
          <p:cNvPr id="25" name="圓角矩形 47">
            <a:extLst>
              <a:ext uri="{FF2B5EF4-FFF2-40B4-BE49-F238E27FC236}">
                <a16:creationId xmlns:a16="http://schemas.microsoft.com/office/drawing/2014/main" id="{1105833A-4432-4F1A-83CB-A6E19A0B77D8}"/>
              </a:ext>
            </a:extLst>
          </p:cNvPr>
          <p:cNvSpPr/>
          <p:nvPr/>
        </p:nvSpPr>
        <p:spPr>
          <a:xfrm>
            <a:off x="1828629" y="2189063"/>
            <a:ext cx="1329763" cy="89256"/>
          </a:xfrm>
          <a:prstGeom prst="roundRect">
            <a:avLst/>
          </a:prstGeom>
          <a:solidFill>
            <a:srgbClr val="424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>
              <a:defRPr/>
            </a:pPr>
            <a:endParaRPr lang="zh-TW" altLang="en-US" sz="1012" dirty="0">
              <a:solidFill>
                <a:srgbClr val="424493"/>
              </a:solidFill>
              <a:latin typeface="Microsoft JhengHei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673FDB58-8867-4AA9-A197-1B7FBE82F371}"/>
              </a:ext>
            </a:extLst>
          </p:cNvPr>
          <p:cNvCxnSpPr>
            <a:cxnSpLocks/>
          </p:cNvCxnSpPr>
          <p:nvPr/>
        </p:nvCxnSpPr>
        <p:spPr>
          <a:xfrm>
            <a:off x="1827065" y="2498082"/>
            <a:ext cx="5292000" cy="0"/>
          </a:xfrm>
          <a:prstGeom prst="line">
            <a:avLst/>
          </a:prstGeom>
          <a:solidFill>
            <a:srgbClr val="002060"/>
          </a:solidFill>
          <a:ln w="6350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67A6F4B7-D59D-4388-B133-43A67C495B81}"/>
              </a:ext>
            </a:extLst>
          </p:cNvPr>
          <p:cNvCxnSpPr>
            <a:cxnSpLocks/>
          </p:cNvCxnSpPr>
          <p:nvPr/>
        </p:nvCxnSpPr>
        <p:spPr>
          <a:xfrm>
            <a:off x="1827065" y="2758046"/>
            <a:ext cx="5292000" cy="0"/>
          </a:xfrm>
          <a:prstGeom prst="line">
            <a:avLst/>
          </a:prstGeom>
          <a:solidFill>
            <a:srgbClr val="002060"/>
          </a:solidFill>
          <a:ln w="6350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DD9A9C98-0E96-4A2D-9E27-A464265B9D6B}"/>
              </a:ext>
            </a:extLst>
          </p:cNvPr>
          <p:cNvSpPr/>
          <p:nvPr/>
        </p:nvSpPr>
        <p:spPr>
          <a:xfrm>
            <a:off x="300656" y="2158897"/>
            <a:ext cx="1409915" cy="182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514350">
              <a:defRPr/>
            </a:pPr>
            <a:r>
              <a:rPr lang="en-US" altLang="zh-TW" sz="844" dirty="0">
                <a:solidFill>
                  <a:srgbClr val="42449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A.</a:t>
            </a:r>
            <a:r>
              <a:rPr lang="zh-TW" altLang="en-US" sz="844" dirty="0">
                <a:solidFill>
                  <a:srgbClr val="42449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844" dirty="0">
                <a:solidFill>
                  <a:srgbClr val="42449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844" dirty="0">
                <a:solidFill>
                  <a:srgbClr val="42449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資料前處理</a:t>
            </a:r>
            <a:r>
              <a:rPr lang="en-US" altLang="zh-TW" sz="844" dirty="0">
                <a:solidFill>
                  <a:srgbClr val="42449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sz="844" dirty="0">
                <a:solidFill>
                  <a:srgbClr val="42449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特徵工程</a:t>
            </a:r>
            <a:endParaRPr lang="en-US" altLang="zh-CN" sz="844" dirty="0">
              <a:solidFill>
                <a:srgbClr val="424493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AE6EE344-9205-4887-949F-CCE3E20ED4FA}"/>
              </a:ext>
            </a:extLst>
          </p:cNvPr>
          <p:cNvGrpSpPr/>
          <p:nvPr/>
        </p:nvGrpSpPr>
        <p:grpSpPr>
          <a:xfrm>
            <a:off x="294307" y="2409318"/>
            <a:ext cx="1655584" cy="445325"/>
            <a:chOff x="-77486" y="2175682"/>
            <a:chExt cx="2207446" cy="593766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18098DA-2744-4A1F-81D0-8B18366E1D62}"/>
                </a:ext>
              </a:extLst>
            </p:cNvPr>
            <p:cNvSpPr/>
            <p:nvPr/>
          </p:nvSpPr>
          <p:spPr>
            <a:xfrm>
              <a:off x="-69019" y="2175682"/>
              <a:ext cx="2198979" cy="2429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14350">
                <a:defRPr/>
              </a:pPr>
              <a:r>
                <a:rPr lang="en-US" altLang="zh-TW" sz="844" dirty="0">
                  <a:solidFill>
                    <a:srgbClr val="42449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B.</a:t>
              </a:r>
              <a:r>
                <a:rPr lang="zh-TW" altLang="en-US" sz="844" dirty="0">
                  <a:solidFill>
                    <a:srgbClr val="42449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房價</a:t>
              </a:r>
              <a:r>
                <a:rPr lang="en-US" altLang="zh-TW" sz="844" dirty="0">
                  <a:solidFill>
                    <a:srgbClr val="42449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/</a:t>
              </a:r>
              <a:r>
                <a:rPr lang="zh-TW" altLang="en-US" sz="844" dirty="0">
                  <a:solidFill>
                    <a:srgbClr val="42449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人口</a:t>
              </a:r>
              <a:r>
                <a:rPr lang="en-US" altLang="zh-TW" sz="844" dirty="0">
                  <a:solidFill>
                    <a:srgbClr val="42449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/</a:t>
              </a:r>
              <a:r>
                <a:rPr lang="zh-TW" altLang="en-US" sz="844" dirty="0">
                  <a:solidFill>
                    <a:srgbClr val="42449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疫情長期分析</a:t>
              </a:r>
              <a:endParaRPr lang="zh-CN" altLang="en-US" sz="844" dirty="0">
                <a:solidFill>
                  <a:srgbClr val="42449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ABDD016-6C81-42BF-9396-2B08E586A994}"/>
                </a:ext>
              </a:extLst>
            </p:cNvPr>
            <p:cNvSpPr/>
            <p:nvPr/>
          </p:nvSpPr>
          <p:spPr>
            <a:xfrm>
              <a:off x="-77486" y="2526506"/>
              <a:ext cx="2198979" cy="242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14350">
                <a:defRPr/>
              </a:pPr>
              <a:r>
                <a:rPr lang="en-US" altLang="zh-TW" sz="844" dirty="0">
                  <a:solidFill>
                    <a:srgbClr val="42449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C.  </a:t>
              </a:r>
              <a:r>
                <a:rPr lang="zh-TW" altLang="en-US" sz="844" dirty="0">
                  <a:solidFill>
                    <a:srgbClr val="42449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視覺化呈現 </a:t>
              </a: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2AFB1D2A-259E-494B-A045-EE169D545AC6}"/>
              </a:ext>
            </a:extLst>
          </p:cNvPr>
          <p:cNvSpPr/>
          <p:nvPr/>
        </p:nvSpPr>
        <p:spPr>
          <a:xfrm>
            <a:off x="386757" y="1821156"/>
            <a:ext cx="6731593" cy="182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514350">
              <a:defRPr/>
            </a:pPr>
            <a:r>
              <a:rPr lang="en-US" altLang="zh-TW" sz="1012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process &amp; Analysis</a:t>
            </a:r>
            <a:endParaRPr lang="zh-TW" altLang="en-US" sz="1012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028E513-D602-4E3D-A4DD-25D2DD6501F3}"/>
              </a:ext>
            </a:extLst>
          </p:cNvPr>
          <p:cNvSpPr/>
          <p:nvPr/>
        </p:nvSpPr>
        <p:spPr>
          <a:xfrm>
            <a:off x="309062" y="3520146"/>
            <a:ext cx="1552168" cy="313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5731" indent="-135731" defTabSz="514350">
              <a:defRPr/>
            </a:pPr>
            <a:r>
              <a:rPr lang="en-US" altLang="zh-TW" sz="844" dirty="0">
                <a:solidFill>
                  <a:srgbClr val="4A9A9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F.</a:t>
            </a:r>
            <a:r>
              <a:rPr lang="zh-TW" altLang="en-US" sz="844" dirty="0">
                <a:solidFill>
                  <a:srgbClr val="4A9A9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視覺化呈現</a:t>
            </a:r>
            <a:r>
              <a:rPr lang="en-US" altLang="zh-TW" sz="844" dirty="0">
                <a:solidFill>
                  <a:srgbClr val="4A9A9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844" dirty="0">
                <a:solidFill>
                  <a:srgbClr val="4A9A9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介面建立</a:t>
            </a:r>
            <a:r>
              <a:rPr lang="en-US" altLang="zh-TW" sz="844" dirty="0">
                <a:solidFill>
                  <a:srgbClr val="4A9A9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?)</a:t>
            </a:r>
            <a:endParaRPr lang="zh-TW" altLang="en-US" sz="844" dirty="0">
              <a:solidFill>
                <a:srgbClr val="4A9A9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圓角矩形 51">
            <a:extLst>
              <a:ext uri="{FF2B5EF4-FFF2-40B4-BE49-F238E27FC236}">
                <a16:creationId xmlns:a16="http://schemas.microsoft.com/office/drawing/2014/main" id="{16FB627C-5A3E-45EA-84D7-E070C6D040CE}"/>
              </a:ext>
            </a:extLst>
          </p:cNvPr>
          <p:cNvSpPr/>
          <p:nvPr/>
        </p:nvSpPr>
        <p:spPr>
          <a:xfrm>
            <a:off x="3158392" y="3370028"/>
            <a:ext cx="1989479" cy="88509"/>
          </a:xfrm>
          <a:prstGeom prst="roundRect">
            <a:avLst/>
          </a:prstGeom>
          <a:solidFill>
            <a:srgbClr val="4A9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>
              <a:defRPr/>
            </a:pPr>
            <a:endParaRPr lang="zh-TW" altLang="en-US" sz="1012">
              <a:solidFill>
                <a:srgbClr val="FFFFFF"/>
              </a:solidFill>
              <a:latin typeface="Arial" panose="020B0604020202020204"/>
              <a:ea typeface="微軟正黑體" panose="020B0604030504040204" pitchFamily="34" charset="-12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D06298D-8D50-4F2E-A3C3-63D7B076B693}"/>
              </a:ext>
            </a:extLst>
          </p:cNvPr>
          <p:cNvCxnSpPr>
            <a:cxnSpLocks/>
          </p:cNvCxnSpPr>
          <p:nvPr/>
        </p:nvCxnSpPr>
        <p:spPr>
          <a:xfrm>
            <a:off x="1827065" y="3667606"/>
            <a:ext cx="5292000" cy="0"/>
          </a:xfrm>
          <a:prstGeom prst="line">
            <a:avLst/>
          </a:prstGeom>
          <a:ln w="6350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A4BEE778-9AAB-4238-B940-0C6581682D7A}"/>
              </a:ext>
            </a:extLst>
          </p:cNvPr>
          <p:cNvCxnSpPr>
            <a:cxnSpLocks/>
          </p:cNvCxnSpPr>
          <p:nvPr/>
        </p:nvCxnSpPr>
        <p:spPr>
          <a:xfrm>
            <a:off x="1827849" y="3946104"/>
            <a:ext cx="5296979" cy="9232"/>
          </a:xfrm>
          <a:prstGeom prst="line">
            <a:avLst/>
          </a:prstGeom>
          <a:ln w="6350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圓角矩形 48">
            <a:extLst>
              <a:ext uri="{FF2B5EF4-FFF2-40B4-BE49-F238E27FC236}">
                <a16:creationId xmlns:a16="http://schemas.microsoft.com/office/drawing/2014/main" id="{4E081CB4-06A6-43B6-9F6B-83F63C7E7FA7}"/>
              </a:ext>
            </a:extLst>
          </p:cNvPr>
          <p:cNvSpPr/>
          <p:nvPr/>
        </p:nvSpPr>
        <p:spPr>
          <a:xfrm>
            <a:off x="5141828" y="3636345"/>
            <a:ext cx="676949" cy="81107"/>
          </a:xfrm>
          <a:prstGeom prst="roundRect">
            <a:avLst/>
          </a:prstGeom>
          <a:solidFill>
            <a:srgbClr val="4A9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>
              <a:defRPr/>
            </a:pPr>
            <a:endParaRPr lang="zh-TW" altLang="en-US" sz="1012" dirty="0">
              <a:solidFill>
                <a:srgbClr val="FFFFFF"/>
              </a:solidFill>
              <a:latin typeface="Arial" panose="020B0604020202020204"/>
              <a:ea typeface="微軟正黑體" panose="020B0604030504040204" pitchFamily="34" charset="-120"/>
            </a:endParaRPr>
          </a:p>
        </p:txBody>
      </p:sp>
      <p:sp>
        <p:nvSpPr>
          <p:cNvPr id="36" name="圓角矩形 51">
            <a:extLst>
              <a:ext uri="{FF2B5EF4-FFF2-40B4-BE49-F238E27FC236}">
                <a16:creationId xmlns:a16="http://schemas.microsoft.com/office/drawing/2014/main" id="{D82AB6B7-2F70-4DC8-A04C-4DFDEB26AE28}"/>
              </a:ext>
            </a:extLst>
          </p:cNvPr>
          <p:cNvSpPr/>
          <p:nvPr/>
        </p:nvSpPr>
        <p:spPr>
          <a:xfrm>
            <a:off x="5814202" y="3909063"/>
            <a:ext cx="1317697" cy="94277"/>
          </a:xfrm>
          <a:prstGeom prst="roundRect">
            <a:avLst/>
          </a:prstGeom>
          <a:solidFill>
            <a:srgbClr val="4A9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>
              <a:defRPr/>
            </a:pPr>
            <a:endParaRPr lang="zh-TW" altLang="en-US" sz="1012">
              <a:solidFill>
                <a:srgbClr val="FFFFFF"/>
              </a:solidFill>
              <a:latin typeface="Arial" panose="020B0604020202020204"/>
              <a:ea typeface="微軟正黑體" panose="020B0604030504040204" pitchFamily="34" charset="-12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38EB85A-BDE6-48E1-BD8B-78D8E4C66269}"/>
              </a:ext>
            </a:extLst>
          </p:cNvPr>
          <p:cNvSpPr/>
          <p:nvPr/>
        </p:nvSpPr>
        <p:spPr>
          <a:xfrm>
            <a:off x="5758856" y="4448798"/>
            <a:ext cx="1486121" cy="303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5731" indent="-135731" algn="ctr" defTabSz="514350">
              <a:defRPr/>
            </a:pPr>
            <a:r>
              <a:rPr lang="en-US" altLang="zh-TW" sz="844" b="1" dirty="0">
                <a:solidFill>
                  <a:schemeClr val="tx1"/>
                </a:solidFill>
                <a:latin typeface="Microsoft JhengHei" panose="020B0604030504040204" pitchFamily="34" charset="-120"/>
                <a:ea typeface="微軟正黑體" panose="020B0604030504040204" pitchFamily="34" charset="-120"/>
              </a:rPr>
              <a:t>&lt;5/23&gt;</a:t>
            </a:r>
            <a:r>
              <a:rPr lang="zh-TW" altLang="en-US" sz="844" b="1" dirty="0">
                <a:solidFill>
                  <a:schemeClr val="tx1"/>
                </a:solidFill>
                <a:latin typeface="Microsoft JhengHei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844" b="1" dirty="0">
                <a:solidFill>
                  <a:schemeClr val="tx1"/>
                </a:solidFill>
                <a:latin typeface="Microsoft JhengHei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135731" indent="-135731" algn="ctr" defTabSz="514350">
              <a:defRPr/>
            </a:pPr>
            <a:r>
              <a:rPr lang="en-US" altLang="zh-TW" sz="844" b="1" dirty="0">
                <a:solidFill>
                  <a:schemeClr val="tx1"/>
                </a:solidFill>
                <a:latin typeface="Microsoft JhengHei" panose="020B0604030504040204" pitchFamily="34" charset="-120"/>
                <a:ea typeface="微軟正黑體" panose="020B0604030504040204" pitchFamily="34" charset="-120"/>
              </a:rPr>
              <a:t>upload slides and video</a:t>
            </a:r>
            <a:endParaRPr lang="zh-TW" altLang="en-US" sz="844" b="1" dirty="0">
              <a:solidFill>
                <a:schemeClr val="tx1"/>
              </a:solidFill>
              <a:latin typeface="Microsoft JhengHei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箭號: 向上 43">
            <a:extLst>
              <a:ext uri="{FF2B5EF4-FFF2-40B4-BE49-F238E27FC236}">
                <a16:creationId xmlns:a16="http://schemas.microsoft.com/office/drawing/2014/main" id="{95D57040-9D91-4BC2-8D26-50C6A3DC277F}"/>
              </a:ext>
            </a:extLst>
          </p:cNvPr>
          <p:cNvSpPr/>
          <p:nvPr/>
        </p:nvSpPr>
        <p:spPr>
          <a:xfrm>
            <a:off x="6145989" y="4244094"/>
            <a:ext cx="653667" cy="215304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0F2D7D44-FF45-4AE4-98A4-8CD05CEE6FA6}"/>
              </a:ext>
            </a:extLst>
          </p:cNvPr>
          <p:cNvSpPr/>
          <p:nvPr/>
        </p:nvSpPr>
        <p:spPr>
          <a:xfrm>
            <a:off x="3152232" y="2449009"/>
            <a:ext cx="1335894" cy="99968"/>
          </a:xfrm>
          <a:prstGeom prst="roundRect">
            <a:avLst/>
          </a:prstGeom>
          <a:solidFill>
            <a:srgbClr val="424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>
              <a:defRPr/>
            </a:pPr>
            <a:endParaRPr lang="zh-TW" altLang="en-US" sz="1012" dirty="0">
              <a:solidFill>
                <a:srgbClr val="424493"/>
              </a:solidFill>
              <a:latin typeface="Microsoft JhengHei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A042BC8-6C1A-48E4-9D33-87D516260035}"/>
              </a:ext>
            </a:extLst>
          </p:cNvPr>
          <p:cNvSpPr/>
          <p:nvPr/>
        </p:nvSpPr>
        <p:spPr>
          <a:xfrm>
            <a:off x="297829" y="3793206"/>
            <a:ext cx="1552168" cy="313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5731" indent="-135731" defTabSz="514350">
              <a:defRPr/>
            </a:pPr>
            <a:r>
              <a:rPr lang="en-US" altLang="zh-TW" sz="844" dirty="0">
                <a:solidFill>
                  <a:srgbClr val="4A9A9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G.</a:t>
            </a:r>
            <a:r>
              <a:rPr lang="zh-TW" altLang="en-US" sz="844" dirty="0">
                <a:solidFill>
                  <a:srgbClr val="4A9A9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簡報整合及調整</a:t>
            </a:r>
          </a:p>
        </p:txBody>
      </p:sp>
      <p:sp>
        <p:nvSpPr>
          <p:cNvPr id="52" name="圓角矩形 47">
            <a:extLst>
              <a:ext uri="{FF2B5EF4-FFF2-40B4-BE49-F238E27FC236}">
                <a16:creationId xmlns:a16="http://schemas.microsoft.com/office/drawing/2014/main" id="{A24A073F-7F6C-4594-A43B-C93EB168DBC3}"/>
              </a:ext>
            </a:extLst>
          </p:cNvPr>
          <p:cNvSpPr/>
          <p:nvPr/>
        </p:nvSpPr>
        <p:spPr>
          <a:xfrm>
            <a:off x="4480527" y="2709749"/>
            <a:ext cx="1335894" cy="80279"/>
          </a:xfrm>
          <a:prstGeom prst="roundRect">
            <a:avLst/>
          </a:prstGeom>
          <a:solidFill>
            <a:srgbClr val="424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>
              <a:defRPr/>
            </a:pPr>
            <a:endParaRPr lang="zh-TW" altLang="en-US" sz="1012" dirty="0">
              <a:solidFill>
                <a:srgbClr val="424493"/>
              </a:solidFill>
              <a:latin typeface="Microsoft JhengHei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8580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衡量指標</a:t>
            </a:r>
          </a:p>
        </p:txBody>
      </p:sp>
      <p:sp>
        <p:nvSpPr>
          <p:cNvPr id="166" name="Google Shape;166;p17"/>
          <p:cNvSpPr txBox="1">
            <a:spLocks noGrp="1"/>
          </p:cNvSpPr>
          <p:nvPr>
            <p:ph type="body" idx="1"/>
          </p:nvPr>
        </p:nvSpPr>
        <p:spPr>
          <a:xfrm>
            <a:off x="441075" y="1434376"/>
            <a:ext cx="6315325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TW" altLang="en-US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房價預測目標：</a:t>
            </a:r>
            <a:r>
              <a:rPr lang="en-US" altLang="zh-TW" sz="18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MAPE</a:t>
            </a:r>
            <a:r>
              <a:rPr lang="zh-TW" altLang="en-US" sz="18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＜</a:t>
            </a:r>
            <a:r>
              <a:rPr lang="en-US" altLang="zh-TW" sz="18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15%</a:t>
            </a:r>
            <a:endParaRPr lang="en-US" altLang="zh-TW" sz="18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參考文獻整理之</a:t>
            </a:r>
            <a:r>
              <a:rPr lang="en-US" altLang="zh-TW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SOTA</a:t>
            </a:r>
            <a:r>
              <a:rPr lang="zh-TW" altLang="en-US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研究（下表）</a:t>
            </a:r>
            <a:r>
              <a:rPr lang="en-US" altLang="zh-TW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，目前最佳平均 </a:t>
            </a:r>
            <a:r>
              <a:rPr lang="en-US" altLang="zh-TW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MAPE </a:t>
            </a:r>
            <a:r>
              <a:rPr lang="zh-TW" altLang="en-US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為 </a:t>
            </a:r>
            <a:r>
              <a:rPr lang="en-US" altLang="zh-TW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13.31%</a:t>
            </a:r>
          </a:p>
          <a:p>
            <a:pPr lvl="1"/>
            <a:r>
              <a:rPr lang="zh-TW" altLang="en-US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參考好時價（</a:t>
            </a:r>
            <a:r>
              <a:rPr lang="en-US" altLang="zh-TW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House+</a:t>
            </a:r>
            <a:r>
              <a:rPr lang="zh-TW" altLang="en-US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）網站：</a:t>
            </a:r>
            <a:r>
              <a:rPr lang="en-US" altLang="zh-TW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”</a:t>
            </a:r>
            <a:r>
              <a:rPr lang="zh-TW" altLang="en-US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一般實務研究上 </a:t>
            </a:r>
            <a:r>
              <a:rPr lang="en-US" altLang="zh-TW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MAPE </a:t>
            </a:r>
            <a:r>
              <a:rPr lang="zh-TW" altLang="en-US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以小於</a:t>
            </a:r>
            <a:r>
              <a:rPr lang="en-US" altLang="zh-TW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15%</a:t>
            </a:r>
            <a:r>
              <a:rPr lang="zh-TW" altLang="en-US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為標準。</a:t>
            </a:r>
            <a:r>
              <a:rPr lang="en-US" altLang="zh-TW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”</a:t>
            </a:r>
          </a:p>
          <a:p>
            <a:pPr marL="533400" lvl="1" indent="0">
              <a:buNone/>
            </a:pP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533400" lvl="1" indent="0">
              <a:buNone/>
            </a:pP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marL="533400" lvl="1" indent="0">
              <a:buNone/>
            </a:pP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1"/>
            <a:endParaRPr lang="en-US" altLang="zh-TW" sz="18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3B70B0-3141-4FF7-A863-6ACBF0182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99" y="3148176"/>
            <a:ext cx="6395623" cy="117843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01EA2FD-750F-4B43-983F-372CBA44B077}"/>
              </a:ext>
            </a:extLst>
          </p:cNvPr>
          <p:cNvSpPr/>
          <p:nvPr/>
        </p:nvSpPr>
        <p:spPr>
          <a:xfrm>
            <a:off x="2842350" y="4383700"/>
            <a:ext cx="24497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TW" sz="9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IEEE Access, vol. 9, pp. 55244-55259, 2021</a:t>
            </a:r>
            <a:endParaRPr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FB35406-50D5-4D59-80FD-A8CAD48BCA6D}"/>
              </a:ext>
            </a:extLst>
          </p:cNvPr>
          <p:cNvSpPr/>
          <p:nvPr/>
        </p:nvSpPr>
        <p:spPr>
          <a:xfrm>
            <a:off x="6959600" y="3148176"/>
            <a:ext cx="353822" cy="1178432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6280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ctrTitle"/>
          </p:nvPr>
        </p:nvSpPr>
        <p:spPr>
          <a:xfrm>
            <a:off x="550500" y="3044025"/>
            <a:ext cx="3638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>
                <a:solidFill>
                  <a:schemeClr val="accent3"/>
                </a:solidFill>
              </a:rPr>
              <a:t>1.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專案目標</a:t>
            </a:r>
            <a:b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endParaRPr lang="zh-TW" altLang="en-US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52169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AC2AFCC-9B78-4233-82CB-11BD308D3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803" y="1714513"/>
            <a:ext cx="2451094" cy="504637"/>
          </a:xfrm>
          <a:prstGeom prst="rect">
            <a:avLst/>
          </a:prstGeom>
        </p:spPr>
      </p:pic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衡量指標</a:t>
            </a:r>
          </a:p>
        </p:txBody>
      </p:sp>
      <p:sp>
        <p:nvSpPr>
          <p:cNvPr id="166" name="Google Shape;166;p17"/>
          <p:cNvSpPr txBox="1">
            <a:spLocks noGrp="1"/>
          </p:cNvSpPr>
          <p:nvPr>
            <p:ph type="body" idx="1"/>
          </p:nvPr>
        </p:nvSpPr>
        <p:spPr>
          <a:xfrm>
            <a:off x="441075" y="1434376"/>
            <a:ext cx="632655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TW" altLang="en-US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房價預測目標：</a:t>
            </a:r>
            <a:r>
              <a:rPr lang="en-US" altLang="zh-TW" sz="18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Hit-Rate</a:t>
            </a:r>
            <a:r>
              <a:rPr lang="zh-TW" altLang="en-US" sz="18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＞</a:t>
            </a:r>
            <a:r>
              <a:rPr lang="en-US" altLang="zh-TW" sz="18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70%</a:t>
            </a:r>
            <a:r>
              <a:rPr lang="zh-TW" altLang="en-US" sz="18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（誤差</a:t>
            </a:r>
            <a:r>
              <a:rPr lang="en-US" altLang="zh-TW" sz="18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±10%</a:t>
            </a:r>
            <a:r>
              <a:rPr lang="zh-TW" altLang="en-US" sz="18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）</a:t>
            </a:r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計算公式為：</a:t>
            </a:r>
            <a:endParaRPr lang="en-US" altLang="zh-TW" sz="1400" dirty="0">
              <a:solidFill>
                <a:srgbClr val="0070C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1"/>
            <a:r>
              <a:rPr lang="zh-TW" altLang="en-US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參考玉山房價預測競賽第一名分數回推 </a:t>
            </a:r>
            <a:r>
              <a:rPr lang="en-US" altLang="zh-TW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Hit-Rate</a:t>
            </a:r>
            <a:r>
              <a:rPr lang="zh-TW" altLang="en-US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，約為 </a:t>
            </a:r>
            <a:r>
              <a:rPr lang="en-US" altLang="zh-TW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64%</a:t>
            </a:r>
          </a:p>
          <a:p>
            <a:pPr lvl="1"/>
            <a:r>
              <a:rPr lang="zh-TW" altLang="en-US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參考好時價（</a:t>
            </a:r>
            <a:r>
              <a:rPr lang="en-US" altLang="zh-TW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House+</a:t>
            </a:r>
            <a:r>
              <a:rPr lang="zh-TW" altLang="en-US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）網站：</a:t>
            </a:r>
            <a:r>
              <a:rPr lang="en-US" altLang="zh-TW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”</a:t>
            </a:r>
            <a:r>
              <a:rPr lang="zh-TW" altLang="en-US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一般實務研究上，誤差在</a:t>
            </a:r>
            <a:r>
              <a:rPr lang="en-US" altLang="zh-TW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10%</a:t>
            </a:r>
            <a:r>
              <a:rPr lang="zh-TW" altLang="en-US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的命中率為</a:t>
            </a:r>
            <a:r>
              <a:rPr lang="en-US" altLang="zh-TW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50%</a:t>
            </a:r>
            <a:r>
              <a:rPr lang="zh-TW" altLang="en-US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，而誤差在 </a:t>
            </a:r>
            <a:r>
              <a:rPr lang="en-US" altLang="zh-TW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20%</a:t>
            </a:r>
            <a:r>
              <a:rPr lang="zh-TW" altLang="en-US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 的命中率為</a:t>
            </a:r>
            <a:r>
              <a:rPr lang="en-US" altLang="zh-TW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80%</a:t>
            </a:r>
            <a:r>
              <a:rPr lang="zh-TW" altLang="en-US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才符合自動大量估價模型命中率的標準。</a:t>
            </a:r>
            <a:r>
              <a:rPr lang="en-US" altLang="zh-TW" sz="1400" dirty="0">
                <a:solidFill>
                  <a:srgbClr val="0070C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”</a:t>
            </a:r>
          </a:p>
          <a:p>
            <a:pPr lvl="1"/>
            <a:endParaRPr lang="en-US" altLang="zh-TW" sz="14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  <a:p>
            <a:pPr lvl="1"/>
            <a:endParaRPr lang="en-US" altLang="zh-TW" sz="18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0AB7AA9-245E-4591-AC95-D03BF4893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602" y="3315035"/>
            <a:ext cx="3375747" cy="1601015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04448C2-0A99-4FF3-B2F8-118F76751979}"/>
              </a:ext>
            </a:extLst>
          </p:cNvPr>
          <p:cNvSpPr/>
          <p:nvPr/>
        </p:nvSpPr>
        <p:spPr>
          <a:xfrm>
            <a:off x="2894137" y="4916050"/>
            <a:ext cx="25859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10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2019 </a:t>
            </a:r>
            <a:r>
              <a:rPr lang="zh-TW" altLang="en-US" sz="10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玉山房價預測競賽 </a:t>
            </a:r>
            <a:r>
              <a:rPr lang="en-US" altLang="zh-TW" sz="10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Leaderboard</a:t>
            </a:r>
          </a:p>
        </p:txBody>
      </p:sp>
    </p:spTree>
    <p:extLst>
      <p:ext uri="{BB962C8B-B14F-4D97-AF65-F5344CB8AC3E}">
        <p14:creationId xmlns:p14="http://schemas.microsoft.com/office/powerpoint/2010/main" val="3353683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The Kimball Lifecycle</a:t>
            </a:r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00" y="1858366"/>
            <a:ext cx="5850300" cy="305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5;p17">
            <a:extLst>
              <a:ext uri="{FF2B5EF4-FFF2-40B4-BE49-F238E27FC236}">
                <a16:creationId xmlns:a16="http://schemas.microsoft.com/office/drawing/2014/main" id="{1D2B4E40-088F-45D3-A634-C4D62C444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專案流程規劃</a:t>
            </a:r>
          </a:p>
        </p:txBody>
      </p:sp>
    </p:spTree>
    <p:extLst>
      <p:ext uri="{BB962C8B-B14F-4D97-AF65-F5344CB8AC3E}">
        <p14:creationId xmlns:p14="http://schemas.microsoft.com/office/powerpoint/2010/main" val="3585857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542751" y="399739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Experiment result</a:t>
            </a:r>
            <a:endParaRPr lang="zh-TW" altLang="en-US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4523B5BB-5C1E-DF4F-AA31-68B50844AF3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776" y="1508393"/>
          <a:ext cx="2553169" cy="3337560"/>
        </p:xfrm>
        <a:graphic>
          <a:graphicData uri="http://schemas.openxmlformats.org/drawingml/2006/table">
            <a:tbl>
              <a:tblPr firstRow="1" bandRow="1">
                <a:tableStyleId>{0AC001B8-C0F6-4847-904E-C20B7BA9ADE3}</a:tableStyleId>
              </a:tblPr>
              <a:tblGrid>
                <a:gridCol w="730869">
                  <a:extLst>
                    <a:ext uri="{9D8B030D-6E8A-4147-A177-3AD203B41FA5}">
                      <a16:colId xmlns:a16="http://schemas.microsoft.com/office/drawing/2014/main" val="1948595473"/>
                    </a:ext>
                  </a:extLst>
                </a:gridCol>
                <a:gridCol w="863579">
                  <a:extLst>
                    <a:ext uri="{9D8B030D-6E8A-4147-A177-3AD203B41FA5}">
                      <a16:colId xmlns:a16="http://schemas.microsoft.com/office/drawing/2014/main" val="3105125539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4247887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Hit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MAE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0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新北市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45.38%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16.9285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95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台北市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35.97%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36.7162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014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桃園市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39.35%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11.7905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10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台中市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39.29%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13.3928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641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台南市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28.12%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16.8786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14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高雄市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38.76%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11.9730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42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新竹市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24.54%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18.9822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73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新竹縣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35.14%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14.2801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59438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AA4F4C3-BE64-4B4D-A309-67B1F9AD7CA1}"/>
              </a:ext>
            </a:extLst>
          </p:cNvPr>
          <p:cNvSpPr txBox="1"/>
          <p:nvPr/>
        </p:nvSpPr>
        <p:spPr>
          <a:xfrm>
            <a:off x="228775" y="1033490"/>
            <a:ext cx="24721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訓練資料：</a:t>
            </a:r>
            <a:r>
              <a:rPr lang="en-US" altLang="zh-TW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2021/10/01~2022/01/01 </a:t>
            </a:r>
          </a:p>
          <a:p>
            <a:r>
              <a:rPr lang="zh-TW" altLang="en-US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測試資料：</a:t>
            </a:r>
            <a:r>
              <a:rPr lang="en-US" altLang="zh-TW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2022/01/01~2022/02/01</a:t>
            </a:r>
          </a:p>
          <a:p>
            <a:endParaRPr lang="en-TW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0080AEA-9832-5B44-A644-AE3CB5239A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06638" y="1508393"/>
          <a:ext cx="2553169" cy="3337560"/>
        </p:xfrm>
        <a:graphic>
          <a:graphicData uri="http://schemas.openxmlformats.org/drawingml/2006/table">
            <a:tbl>
              <a:tblPr firstRow="1" bandRow="1">
                <a:tableStyleId>{0AC001B8-C0F6-4847-904E-C20B7BA9ADE3}</a:tableStyleId>
              </a:tblPr>
              <a:tblGrid>
                <a:gridCol w="730869">
                  <a:extLst>
                    <a:ext uri="{9D8B030D-6E8A-4147-A177-3AD203B41FA5}">
                      <a16:colId xmlns:a16="http://schemas.microsoft.com/office/drawing/2014/main" val="1948595473"/>
                    </a:ext>
                  </a:extLst>
                </a:gridCol>
                <a:gridCol w="863579">
                  <a:extLst>
                    <a:ext uri="{9D8B030D-6E8A-4147-A177-3AD203B41FA5}">
                      <a16:colId xmlns:a16="http://schemas.microsoft.com/office/drawing/2014/main" val="3105125539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4247887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Hit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MAE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0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新北市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43.73%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16.8847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95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台北市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36.57%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35.0629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014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桃園市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35.87%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12.0230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10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台中市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38.77%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13.6158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641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台南市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32.40%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15.0185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14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高雄市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41.16%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11.8080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42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新竹市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23.27%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20.1528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73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新竹縣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27.82%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15.4359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59438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59A581A-7A86-7640-919A-6526C18BF1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584500" y="1508393"/>
          <a:ext cx="2553169" cy="3337560"/>
        </p:xfrm>
        <a:graphic>
          <a:graphicData uri="http://schemas.openxmlformats.org/drawingml/2006/table">
            <a:tbl>
              <a:tblPr firstRow="1" bandRow="1">
                <a:tableStyleId>{0AC001B8-C0F6-4847-904E-C20B7BA9ADE3}</a:tableStyleId>
              </a:tblPr>
              <a:tblGrid>
                <a:gridCol w="730869">
                  <a:extLst>
                    <a:ext uri="{9D8B030D-6E8A-4147-A177-3AD203B41FA5}">
                      <a16:colId xmlns:a16="http://schemas.microsoft.com/office/drawing/2014/main" val="1948595473"/>
                    </a:ext>
                  </a:extLst>
                </a:gridCol>
                <a:gridCol w="863579">
                  <a:extLst>
                    <a:ext uri="{9D8B030D-6E8A-4147-A177-3AD203B41FA5}">
                      <a16:colId xmlns:a16="http://schemas.microsoft.com/office/drawing/2014/main" val="3105125539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4247887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Hit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MAE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0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新北市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42.45%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18.0021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95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台北市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33.75%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41.3376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014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桃園市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38.29%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11.8380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10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台中市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37.81%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13.7050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641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台南市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27.52%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16.8844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14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高雄市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31.56%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13.0985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42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新竹市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22.42%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22.4283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73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新竹縣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17.76%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17.7649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59438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9E907CA-8F80-034A-9BD8-E4C588ED2EE8}"/>
              </a:ext>
            </a:extLst>
          </p:cNvPr>
          <p:cNvSpPr txBox="1"/>
          <p:nvPr/>
        </p:nvSpPr>
        <p:spPr>
          <a:xfrm>
            <a:off x="2906637" y="1033490"/>
            <a:ext cx="24721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訓練資料：</a:t>
            </a:r>
            <a:r>
              <a:rPr lang="en-US" altLang="zh-TW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2021/11/01~2022/02/01 </a:t>
            </a:r>
          </a:p>
          <a:p>
            <a:r>
              <a:rPr lang="zh-TW" altLang="en-US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測試資料：</a:t>
            </a:r>
            <a:r>
              <a:rPr lang="en-US" altLang="zh-TW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2022/02/01~2022/03/01</a:t>
            </a:r>
          </a:p>
          <a:p>
            <a:endParaRPr lang="en-TW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9390F-673A-4F47-AFE2-86DCE3113B6D}"/>
              </a:ext>
            </a:extLst>
          </p:cNvPr>
          <p:cNvSpPr txBox="1"/>
          <p:nvPr/>
        </p:nvSpPr>
        <p:spPr>
          <a:xfrm>
            <a:off x="5546456" y="1033490"/>
            <a:ext cx="24721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訓練資料：</a:t>
            </a:r>
            <a:r>
              <a:rPr lang="en-US" altLang="zh-TW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2021/12/01~2022/03/01 </a:t>
            </a:r>
          </a:p>
          <a:p>
            <a:r>
              <a:rPr lang="zh-TW" altLang="en-US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測試資料：</a:t>
            </a:r>
            <a:r>
              <a:rPr lang="en-US" altLang="zh-TW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2022/03/01~2022/04/01</a:t>
            </a:r>
          </a:p>
          <a:p>
            <a:endParaRPr lang="en-TW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223039-5805-814A-9B37-85A6A6B4041F}"/>
              </a:ext>
            </a:extLst>
          </p:cNvPr>
          <p:cNvSpPr txBox="1"/>
          <p:nvPr/>
        </p:nvSpPr>
        <p:spPr>
          <a:xfrm>
            <a:off x="4188329" y="476346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預測目標：</a:t>
            </a:r>
            <a:r>
              <a:rPr lang="en-TW" dirty="0">
                <a:solidFill>
                  <a:srgbClr val="FF0000"/>
                </a:solidFill>
              </a:rPr>
              <a:t>每平方公尺價格</a:t>
            </a:r>
          </a:p>
        </p:txBody>
      </p:sp>
    </p:spTree>
    <p:extLst>
      <p:ext uri="{BB962C8B-B14F-4D97-AF65-F5344CB8AC3E}">
        <p14:creationId xmlns:p14="http://schemas.microsoft.com/office/powerpoint/2010/main" val="1326620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542751" y="399739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Experiment result</a:t>
            </a:r>
            <a:endParaRPr lang="zh-TW" altLang="en-US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4523B5BB-5C1E-DF4F-AA31-68B50844AF3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93006" y="1554887"/>
          <a:ext cx="2553169" cy="3337560"/>
        </p:xfrm>
        <a:graphic>
          <a:graphicData uri="http://schemas.openxmlformats.org/drawingml/2006/table">
            <a:tbl>
              <a:tblPr firstRow="1" bandRow="1">
                <a:tableStyleId>{0AC001B8-C0F6-4847-904E-C20B7BA9ADE3}</a:tableStyleId>
              </a:tblPr>
              <a:tblGrid>
                <a:gridCol w="730869">
                  <a:extLst>
                    <a:ext uri="{9D8B030D-6E8A-4147-A177-3AD203B41FA5}">
                      <a16:colId xmlns:a16="http://schemas.microsoft.com/office/drawing/2014/main" val="1948595473"/>
                    </a:ext>
                  </a:extLst>
                </a:gridCol>
                <a:gridCol w="863579">
                  <a:extLst>
                    <a:ext uri="{9D8B030D-6E8A-4147-A177-3AD203B41FA5}">
                      <a16:colId xmlns:a16="http://schemas.microsoft.com/office/drawing/2014/main" val="3105125539"/>
                    </a:ext>
                  </a:extLst>
                </a:gridCol>
                <a:gridCol w="958721">
                  <a:extLst>
                    <a:ext uri="{9D8B030D-6E8A-4147-A177-3AD203B41FA5}">
                      <a16:colId xmlns:a16="http://schemas.microsoft.com/office/drawing/2014/main" val="4247887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縣市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Hit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MAE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0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新北市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52.19%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20.3226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95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台北市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38.18%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43.6073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014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桃園市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46.88%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17.4760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10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台中市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44.25%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21.1638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641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台南市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35.67%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34.3385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14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高雄市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46.11%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15.8398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742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新竹市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33.92%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24.5649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73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新竹縣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42.68%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21.2102</a:t>
                      </a:r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59438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AA4F4C3-BE64-4B4D-A309-67B1F9AD7CA1}"/>
              </a:ext>
            </a:extLst>
          </p:cNvPr>
          <p:cNvSpPr txBox="1"/>
          <p:nvPr/>
        </p:nvSpPr>
        <p:spPr>
          <a:xfrm>
            <a:off x="2693005" y="1079984"/>
            <a:ext cx="24721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訓練資料：</a:t>
            </a:r>
            <a:r>
              <a:rPr lang="en-US" altLang="zh-TW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2021/10/01~2022/01/01 </a:t>
            </a:r>
          </a:p>
          <a:p>
            <a:r>
              <a:rPr lang="zh-TW" altLang="en-US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測試資料：</a:t>
            </a:r>
            <a:r>
              <a:rPr lang="en-US" altLang="zh-TW" sz="105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rPr>
              <a:t>2022/01/01~2022/02/01</a:t>
            </a:r>
          </a:p>
          <a:p>
            <a:endParaRPr lang="en-TW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F47D7F-0BA5-2542-8AE6-D68128A119D6}"/>
              </a:ext>
            </a:extLst>
          </p:cNvPr>
          <p:cNvSpPr txBox="1"/>
          <p:nvPr/>
        </p:nvSpPr>
        <p:spPr>
          <a:xfrm>
            <a:off x="4188329" y="476346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預測目標：</a:t>
            </a:r>
            <a:r>
              <a:rPr lang="en-TW" dirty="0">
                <a:solidFill>
                  <a:srgbClr val="FF0000"/>
                </a:solidFill>
              </a:rPr>
              <a:t>總價</a:t>
            </a:r>
          </a:p>
        </p:txBody>
      </p:sp>
    </p:spTree>
    <p:extLst>
      <p:ext uri="{BB962C8B-B14F-4D97-AF65-F5344CB8AC3E}">
        <p14:creationId xmlns:p14="http://schemas.microsoft.com/office/powerpoint/2010/main" val="1888043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" name="Google Shape;165;p17">
            <a:extLst>
              <a:ext uri="{FF2B5EF4-FFF2-40B4-BE49-F238E27FC236}">
                <a16:creationId xmlns:a16="http://schemas.microsoft.com/office/drawing/2014/main" id="{0DA5FDF9-1B98-4BBF-A504-A3A9863024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0500" y="49945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問題說明</a:t>
            </a:r>
            <a:r>
              <a:rPr lang="en-US" altLang="zh-TW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/</a:t>
            </a:r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解決方法</a:t>
            </a:r>
          </a:p>
        </p:txBody>
      </p:sp>
      <p:sp>
        <p:nvSpPr>
          <p:cNvPr id="11" name="Google Shape;166;p17">
            <a:extLst>
              <a:ext uri="{FF2B5EF4-FFF2-40B4-BE49-F238E27FC236}">
                <a16:creationId xmlns:a16="http://schemas.microsoft.com/office/drawing/2014/main" id="{95BF8805-2F83-4633-81EF-4ED640AF29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0500" y="1353948"/>
            <a:ext cx="5316344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zh-TW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針對房價資料進行統計分析</a:t>
            </a:r>
            <a:endParaRPr lang="en-US" altLang="zh-TW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6200" lvl="0" indent="0">
              <a:buNone/>
            </a:pPr>
            <a:r>
              <a:rPr lang="zh-TW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考量地區、人口比例、</a:t>
            </a:r>
            <a:r>
              <a:rPr lang="en-US" altLang="zh-TW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COVID-19</a:t>
            </a:r>
            <a:r>
              <a:rPr lang="zh-TW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疫情以及事件等資訊對房屋交易價格進行長期分析</a:t>
            </a:r>
            <a:endParaRPr lang="en-US" altLang="zh-TW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6200" lvl="0" indent="0">
              <a:buNone/>
            </a:pPr>
            <a:endParaRPr lang="en-US" altLang="zh-TW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zh-TW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預測模型</a:t>
            </a:r>
            <a:endParaRPr lang="en-US" altLang="zh-TW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76200" lvl="0" indent="0">
              <a:buNone/>
            </a:pPr>
            <a:r>
              <a:rPr lang="zh-TW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結合時間、空間資訊預測未來短期房價</a:t>
            </a:r>
            <a:endParaRPr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7A8A792-8F7B-4D16-89D4-9BC8D6DD6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404" y="0"/>
            <a:ext cx="330857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ctrTitle"/>
          </p:nvPr>
        </p:nvSpPr>
        <p:spPr>
          <a:xfrm>
            <a:off x="550500" y="3044025"/>
            <a:ext cx="711395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>
                <a:solidFill>
                  <a:schemeClr val="accent3"/>
                </a:solidFill>
              </a:rPr>
              <a:t>2</a:t>
            </a:r>
            <a:r>
              <a:rPr lang="en" dirty="0">
                <a:solidFill>
                  <a:schemeClr val="accent3"/>
                </a:solidFill>
              </a:rPr>
              <a:t>.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資料與分析  </a:t>
            </a:r>
            <a:b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</a:t>
            </a:r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平台架構</a:t>
            </a:r>
          </a:p>
        </p:txBody>
      </p:sp>
    </p:spTree>
    <p:extLst>
      <p:ext uri="{BB962C8B-B14F-4D97-AF65-F5344CB8AC3E}">
        <p14:creationId xmlns:p14="http://schemas.microsoft.com/office/powerpoint/2010/main" val="2944448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6</a:t>
            </a:fld>
            <a:endParaRPr lang="en"/>
          </a:p>
        </p:txBody>
      </p:sp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DC5F364B-88AA-4B6C-8FEC-A315293771B5}"/>
              </a:ext>
            </a:extLst>
          </p:cNvPr>
          <p:cNvSpPr txBox="1">
            <a:spLocks/>
          </p:cNvSpPr>
          <p:nvPr/>
        </p:nvSpPr>
        <p:spPr>
          <a:xfrm>
            <a:off x="8354667" y="468870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3"/>
                </a:solidFill>
              </a:rPr>
              <a:pPr/>
              <a:t>6</a:t>
            </a:fld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B870697-DA98-4F1E-B698-84E05B55A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115517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圓角矩形 6">
            <a:extLst>
              <a:ext uri="{FF2B5EF4-FFF2-40B4-BE49-F238E27FC236}">
                <a16:creationId xmlns:a16="http://schemas.microsoft.com/office/drawing/2014/main" id="{86DDA27D-62CE-47D3-866A-86E1F74B9445}"/>
              </a:ext>
            </a:extLst>
          </p:cNvPr>
          <p:cNvSpPr/>
          <p:nvPr/>
        </p:nvSpPr>
        <p:spPr>
          <a:xfrm>
            <a:off x="608815" y="1086523"/>
            <a:ext cx="2546060" cy="3717701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469A98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圓角矩形 7">
            <a:extLst>
              <a:ext uri="{FF2B5EF4-FFF2-40B4-BE49-F238E27FC236}">
                <a16:creationId xmlns:a16="http://schemas.microsoft.com/office/drawing/2014/main" id="{CBC000A9-2B8D-405E-8905-E771BFECBD33}"/>
              </a:ext>
            </a:extLst>
          </p:cNvPr>
          <p:cNvSpPr/>
          <p:nvPr/>
        </p:nvSpPr>
        <p:spPr>
          <a:xfrm>
            <a:off x="3239972" y="1097388"/>
            <a:ext cx="2546060" cy="3717701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469A98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B2065BC8-21E2-4761-840B-D597313F8007}"/>
              </a:ext>
            </a:extLst>
          </p:cNvPr>
          <p:cNvSpPr txBox="1">
            <a:spLocks/>
          </p:cNvSpPr>
          <p:nvPr/>
        </p:nvSpPr>
        <p:spPr>
          <a:xfrm>
            <a:off x="2480990" y="4529968"/>
            <a:ext cx="657875" cy="29713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Autofit/>
          </a:bodyPr>
          <a:lstStyle>
            <a:lvl1pPr marL="175962" indent="-202962" algn="l" defTabSz="514487" rtl="0" eaLnBrk="1" latinLnBrk="0" hangingPunct="1">
              <a:lnSpc>
                <a:spcPct val="100000"/>
              </a:lnSpc>
              <a:spcBef>
                <a:spcPts val="1013"/>
              </a:spcBef>
              <a:buClr>
                <a:schemeClr val="accent2"/>
              </a:buClr>
              <a:buSzPct val="100000"/>
              <a:buFont typeface="Arial Unicode MS" panose="020B0604020202020204" pitchFamily="34" charset="-128"/>
              <a:buChar char="◆"/>
              <a:tabLst/>
              <a:defRPr sz="2250" b="1" kern="120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422816" indent="-130409" algn="l" defTabSz="514487" rtl="0" eaLnBrk="1" latinLnBrk="0" hangingPunct="1">
              <a:lnSpc>
                <a:spcPct val="100000"/>
              </a:lnSpc>
              <a:spcBef>
                <a:spcPts val="675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500" kern="120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600079" indent="-123263" algn="l" defTabSz="514487" rtl="0" eaLnBrk="1" latinLnBrk="0" hangingPunct="1">
              <a:lnSpc>
                <a:spcPct val="100000"/>
              </a:lnSpc>
              <a:spcBef>
                <a:spcPts val="338"/>
              </a:spcBef>
              <a:buClr>
                <a:schemeClr val="bg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•"/>
              <a:defRPr sz="1200" kern="1200">
                <a:solidFill>
                  <a:schemeClr val="bg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725332" indent="-98253" algn="l" defTabSz="514487" rtl="0" eaLnBrk="1" latinLnBrk="0" hangingPunct="1">
              <a:lnSpc>
                <a:spcPct val="100000"/>
              </a:lnSpc>
              <a:spcBef>
                <a:spcPts val="338"/>
              </a:spcBef>
              <a:buClr>
                <a:schemeClr val="bg1">
                  <a:lumMod val="50000"/>
                  <a:lumOff val="50000"/>
                </a:schemeClr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bg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849692" indent="-97360" algn="l" defTabSz="514487" rtl="0" eaLnBrk="1" latinLnBrk="0" hangingPunct="1">
              <a:lnSpc>
                <a:spcPct val="100000"/>
              </a:lnSpc>
              <a:spcBef>
                <a:spcPts val="338"/>
              </a:spcBef>
              <a:buClr>
                <a:schemeClr val="bg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•"/>
              <a:defRPr sz="1200" kern="1200">
                <a:solidFill>
                  <a:schemeClr val="bg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679123" indent="-97753" algn="l" defTabSz="514487" rtl="0" eaLnBrk="1" latinLnBrk="0" hangingPunct="1">
              <a:spcBef>
                <a:spcPts val="338"/>
              </a:spcBef>
              <a:buClr>
                <a:schemeClr val="accent1"/>
              </a:buClr>
              <a:buFont typeface="Arial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76876" indent="-97753" algn="l" defTabSz="514487" rtl="0" eaLnBrk="1" latinLnBrk="0" hangingPunct="1">
              <a:spcBef>
                <a:spcPts val="338"/>
              </a:spcBef>
              <a:buClr>
                <a:schemeClr val="accent1"/>
              </a:buClr>
              <a:buFont typeface="Arial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74628" indent="-97753" algn="l" defTabSz="514487" rtl="0" eaLnBrk="1" latinLnBrk="0" hangingPunct="1">
              <a:spcBef>
                <a:spcPts val="338"/>
              </a:spcBef>
              <a:buClr>
                <a:schemeClr val="accent1"/>
              </a:buClr>
              <a:buFont typeface="Arial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2381" indent="-97753" algn="l" defTabSz="514487" rtl="0" eaLnBrk="1" latinLnBrk="0" hangingPunct="1">
              <a:spcBef>
                <a:spcPts val="338"/>
              </a:spcBef>
              <a:buClr>
                <a:schemeClr val="accent1"/>
              </a:buClr>
              <a:buFont typeface="Arial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487" rtl="0" eaLnBrk="1" fontAlgn="auto" latinLnBrk="0" hangingPunct="1">
              <a:lnSpc>
                <a:spcPct val="100000"/>
              </a:lnSpc>
              <a:spcBef>
                <a:spcPts val="1013"/>
              </a:spcBef>
              <a:spcAft>
                <a:spcPts val="0"/>
              </a:spcAft>
              <a:buClr>
                <a:srgbClr val="469A98"/>
              </a:buClr>
              <a:buSzPct val="100000"/>
              <a:buFont typeface="Arial Unicode MS" panose="020B0604020202020204" pitchFamily="34" charset="-128"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otum" panose="020B0600000101010101" pitchFamily="34" charset="-127"/>
                <a:ea typeface="Dotum" panose="020B0600000101010101" pitchFamily="34" charset="-127"/>
                <a:cs typeface="+mn-cs"/>
              </a:rPr>
              <a:t>Input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otum" panose="020B0600000101010101" pitchFamily="34" charset="-127"/>
              <a:ea typeface="Dotum" panose="020B0600000101010101" pitchFamily="34" charset="-127"/>
              <a:cs typeface="+mn-cs"/>
            </a:endParaRPr>
          </a:p>
        </p:txBody>
      </p:sp>
      <p:sp>
        <p:nvSpPr>
          <p:cNvPr id="11" name="圓角矩形 42">
            <a:extLst>
              <a:ext uri="{FF2B5EF4-FFF2-40B4-BE49-F238E27FC236}">
                <a16:creationId xmlns:a16="http://schemas.microsoft.com/office/drawing/2014/main" id="{EBFD8381-F000-4A08-AAA1-BD75D4F36B9F}"/>
              </a:ext>
            </a:extLst>
          </p:cNvPr>
          <p:cNvSpPr/>
          <p:nvPr/>
        </p:nvSpPr>
        <p:spPr>
          <a:xfrm>
            <a:off x="5858073" y="1086523"/>
            <a:ext cx="2546060" cy="3717701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469A98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EB5DB8C6-386F-4C26-8C1A-CBC78EE7787F}"/>
              </a:ext>
            </a:extLst>
          </p:cNvPr>
          <p:cNvSpPr txBox="1">
            <a:spLocks/>
          </p:cNvSpPr>
          <p:nvPr/>
        </p:nvSpPr>
        <p:spPr>
          <a:xfrm>
            <a:off x="7673760" y="4529968"/>
            <a:ext cx="741577" cy="297130"/>
          </a:xfrm>
          <a:prstGeom prst="rect">
            <a:avLst/>
          </a:prstGeom>
          <a:solidFill>
            <a:srgbClr val="FFC000"/>
          </a:solidFill>
        </p:spPr>
        <p:txBody>
          <a:bodyPr vert="horz" lIns="68580" tIns="34290" rIns="68580" bIns="34290" rtlCol="0">
            <a:noAutofit/>
          </a:bodyPr>
          <a:lstStyle>
            <a:lvl1pPr marL="234616" indent="-270616" algn="l" defTabSz="685983" rtl="0" eaLnBrk="1" latinLnBrk="0" hangingPunct="1">
              <a:lnSpc>
                <a:spcPct val="100000"/>
              </a:lnSpc>
              <a:spcBef>
                <a:spcPts val="1350"/>
              </a:spcBef>
              <a:buClr>
                <a:schemeClr val="accent2"/>
              </a:buClr>
              <a:buSzPct val="100000"/>
              <a:buFont typeface="Arial Unicode MS" panose="020B0604020202020204" pitchFamily="34" charset="-128"/>
              <a:buChar char="◆"/>
              <a:tabLst/>
              <a:defRPr sz="3000" b="1" kern="120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563755" indent="-173878" algn="l" defTabSz="685983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800105" indent="-164350" algn="l" defTabSz="685983" rtl="0" eaLnBrk="1" latinLnBrk="0" hangingPunct="1">
              <a:lnSpc>
                <a:spcPct val="100000"/>
              </a:lnSpc>
              <a:spcBef>
                <a:spcPts val="450"/>
              </a:spcBef>
              <a:buClr>
                <a:schemeClr val="bg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bg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967109" indent="-131004" algn="l" defTabSz="685983" rtl="0" eaLnBrk="1" latinLnBrk="0" hangingPunct="1">
              <a:lnSpc>
                <a:spcPct val="100000"/>
              </a:lnSpc>
              <a:spcBef>
                <a:spcPts val="450"/>
              </a:spcBef>
              <a:buClr>
                <a:schemeClr val="bg1">
                  <a:lumMod val="50000"/>
                  <a:lumOff val="50000"/>
                </a:schemeClr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1132922" indent="-129813" algn="l" defTabSz="685983" rtl="0" eaLnBrk="1" latinLnBrk="0" hangingPunct="1">
              <a:lnSpc>
                <a:spcPct val="100000"/>
              </a:lnSpc>
              <a:spcBef>
                <a:spcPts val="450"/>
              </a:spcBef>
              <a:buClr>
                <a:schemeClr val="bg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bg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905497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35834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66171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6508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14487">
              <a:spcBef>
                <a:spcPts val="1013"/>
              </a:spcBef>
              <a:buClr>
                <a:srgbClr val="469A98"/>
              </a:buClr>
              <a:buFont typeface="Arial Unicode MS" panose="020B0604020202020204" pitchFamily="34" charset="-128"/>
              <a:buNone/>
            </a:pPr>
            <a:r>
              <a:rPr lang="en-US" altLang="zh-TW" sz="1400" dirty="0">
                <a:solidFill>
                  <a:srgbClr val="0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Output</a:t>
            </a:r>
            <a:endParaRPr lang="zh-TW" altLang="en-US" sz="1400" dirty="0">
              <a:solidFill>
                <a:srgbClr val="000000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EA1E683E-1160-4CDF-8386-CF5FE0D907CF}"/>
              </a:ext>
            </a:extLst>
          </p:cNvPr>
          <p:cNvSpPr txBox="1">
            <a:spLocks/>
          </p:cNvSpPr>
          <p:nvPr/>
        </p:nvSpPr>
        <p:spPr>
          <a:xfrm>
            <a:off x="4892489" y="4536318"/>
            <a:ext cx="900881" cy="297130"/>
          </a:xfrm>
          <a:prstGeom prst="rect">
            <a:avLst/>
          </a:prstGeom>
          <a:solidFill>
            <a:srgbClr val="FFC000"/>
          </a:solidFill>
        </p:spPr>
        <p:txBody>
          <a:bodyPr vert="horz" lIns="68580" tIns="34290" rIns="68580" bIns="34290" rtlCol="0">
            <a:noAutofit/>
          </a:bodyPr>
          <a:lstStyle>
            <a:lvl1pPr marL="234616" indent="-270616" algn="l" defTabSz="685983" rtl="0" eaLnBrk="1" latinLnBrk="0" hangingPunct="1">
              <a:lnSpc>
                <a:spcPct val="100000"/>
              </a:lnSpc>
              <a:spcBef>
                <a:spcPts val="1350"/>
              </a:spcBef>
              <a:buClr>
                <a:schemeClr val="accent2"/>
              </a:buClr>
              <a:buSzPct val="100000"/>
              <a:buFont typeface="Arial Unicode MS" panose="020B0604020202020204" pitchFamily="34" charset="-128"/>
              <a:buChar char="◆"/>
              <a:tabLst/>
              <a:defRPr sz="3000" b="1" kern="120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 marL="563755" indent="-173878" algn="l" defTabSz="685983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2pPr>
            <a:lvl3pPr marL="800105" indent="-164350" algn="l" defTabSz="685983" rtl="0" eaLnBrk="1" latinLnBrk="0" hangingPunct="1">
              <a:lnSpc>
                <a:spcPct val="100000"/>
              </a:lnSpc>
              <a:spcBef>
                <a:spcPts val="450"/>
              </a:spcBef>
              <a:buClr>
                <a:schemeClr val="bg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bg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3pPr>
            <a:lvl4pPr marL="967109" indent="-131004" algn="l" defTabSz="685983" rtl="0" eaLnBrk="1" latinLnBrk="0" hangingPunct="1">
              <a:lnSpc>
                <a:spcPct val="100000"/>
              </a:lnSpc>
              <a:spcBef>
                <a:spcPts val="450"/>
              </a:spcBef>
              <a:buClr>
                <a:schemeClr val="bg1">
                  <a:lumMod val="50000"/>
                  <a:lumOff val="50000"/>
                </a:schemeClr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4pPr>
            <a:lvl5pPr marL="1132922" indent="-129813" algn="l" defTabSz="685983" rtl="0" eaLnBrk="1" latinLnBrk="0" hangingPunct="1">
              <a:lnSpc>
                <a:spcPct val="100000"/>
              </a:lnSpc>
              <a:spcBef>
                <a:spcPts val="450"/>
              </a:spcBef>
              <a:buClr>
                <a:schemeClr val="bg1">
                  <a:lumMod val="50000"/>
                  <a:lumOff val="50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bg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5pPr>
            <a:lvl6pPr marL="905497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35834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66171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96508" indent="-130337" algn="l" defTabSz="685983" rtl="0" eaLnBrk="1" latinLnBrk="0" hangingPunct="1">
              <a:spcBef>
                <a:spcPts val="45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14487">
              <a:spcBef>
                <a:spcPts val="1013"/>
              </a:spcBef>
              <a:buClr>
                <a:srgbClr val="469A98"/>
              </a:buClr>
              <a:buFont typeface="Arial Unicode MS" panose="020B0604020202020204" pitchFamily="34" charset="-128"/>
              <a:buNone/>
            </a:pPr>
            <a:r>
              <a:rPr lang="en-US" altLang="zh-TW" sz="1400" dirty="0">
                <a:solidFill>
                  <a:srgbClr val="0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Process</a:t>
            </a:r>
            <a:endParaRPr lang="zh-TW" altLang="en-US" sz="1400" dirty="0">
              <a:solidFill>
                <a:srgbClr val="000000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17" name="向右箭號 18">
            <a:extLst>
              <a:ext uri="{FF2B5EF4-FFF2-40B4-BE49-F238E27FC236}">
                <a16:creationId xmlns:a16="http://schemas.microsoft.com/office/drawing/2014/main" id="{C467D982-4852-4EFF-9E4F-8C967211FF71}"/>
              </a:ext>
            </a:extLst>
          </p:cNvPr>
          <p:cNvSpPr/>
          <p:nvPr/>
        </p:nvSpPr>
        <p:spPr>
          <a:xfrm>
            <a:off x="3071415" y="2549548"/>
            <a:ext cx="230508" cy="687249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文字版面配置區 2">
            <a:extLst>
              <a:ext uri="{FF2B5EF4-FFF2-40B4-BE49-F238E27FC236}">
                <a16:creationId xmlns:a16="http://schemas.microsoft.com/office/drawing/2014/main" id="{B9A75F91-483D-4ECD-8CAB-9781F5AD9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251" y="1568001"/>
            <a:ext cx="1947717" cy="647428"/>
          </a:xfrm>
        </p:spPr>
        <p:txBody>
          <a:bodyPr/>
          <a:lstStyle/>
          <a:p>
            <a:pPr marL="76200" indent="0" algn="ctr">
              <a:buNone/>
            </a:pPr>
            <a:r>
              <a:rPr lang="zh-TW" altLang="en-US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房屋交易資訊</a:t>
            </a:r>
            <a:endParaRPr lang="en-US" altLang="zh-TW" sz="18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  <a:p>
            <a:pPr marL="76200" indent="0" algn="ctr">
              <a:buNone/>
            </a:pPr>
            <a:r>
              <a:rPr lang="en-US" altLang="zh-TW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實價登錄</a:t>
            </a:r>
            <a:r>
              <a:rPr lang="en-US" altLang="zh-TW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sz="12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版面配置區 2">
            <a:extLst>
              <a:ext uri="{FF2B5EF4-FFF2-40B4-BE49-F238E27FC236}">
                <a16:creationId xmlns:a16="http://schemas.microsoft.com/office/drawing/2014/main" id="{D60E80E0-B15C-43A7-B30D-96BCD0559EB8}"/>
              </a:ext>
            </a:extLst>
          </p:cNvPr>
          <p:cNvSpPr txBox="1">
            <a:spLocks/>
          </p:cNvSpPr>
          <p:nvPr/>
        </p:nvSpPr>
        <p:spPr>
          <a:xfrm>
            <a:off x="841531" y="2588686"/>
            <a:ext cx="1947717" cy="64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76200" indent="0" algn="ctr">
              <a:buNone/>
            </a:pPr>
            <a:r>
              <a:rPr lang="zh-TW" altLang="en-US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各縣市人口資訊</a:t>
            </a:r>
            <a:endParaRPr lang="en-US" altLang="zh-TW" sz="18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  <a:p>
            <a:pPr marL="76200" indent="0" algn="ctr">
              <a:buNone/>
            </a:pPr>
            <a:r>
              <a:rPr lang="en-US" altLang="zh-TW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人口統計資料庫</a:t>
            </a:r>
            <a:r>
              <a:rPr lang="en-US" altLang="zh-TW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文字版面配置區 2">
            <a:extLst>
              <a:ext uri="{FF2B5EF4-FFF2-40B4-BE49-F238E27FC236}">
                <a16:creationId xmlns:a16="http://schemas.microsoft.com/office/drawing/2014/main" id="{80FEE674-3A5D-4B24-9EEA-3E2E92B05D5C}"/>
              </a:ext>
            </a:extLst>
          </p:cNvPr>
          <p:cNvSpPr txBox="1">
            <a:spLocks/>
          </p:cNvSpPr>
          <p:nvPr/>
        </p:nvSpPr>
        <p:spPr>
          <a:xfrm>
            <a:off x="907986" y="3614040"/>
            <a:ext cx="1947717" cy="64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76200" indent="0" algn="ctr">
              <a:buNone/>
            </a:pPr>
            <a:r>
              <a:rPr lang="en-US" altLang="zh-TW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COVID-19 </a:t>
            </a:r>
            <a:r>
              <a:rPr lang="zh-TW" altLang="en-US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資訊</a:t>
            </a:r>
            <a:endParaRPr lang="en-US" altLang="zh-TW" sz="18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  <a:p>
            <a:pPr marL="76200" indent="0" algn="ctr">
              <a:buNone/>
            </a:pPr>
            <a:r>
              <a:rPr lang="en-US" altLang="zh-TW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全台確診人數資訊</a:t>
            </a:r>
            <a:r>
              <a:rPr lang="en-US" altLang="zh-TW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8C14FFA-3684-40D2-83B8-00C50C917DFB}"/>
              </a:ext>
            </a:extLst>
          </p:cNvPr>
          <p:cNvSpPr/>
          <p:nvPr/>
        </p:nvSpPr>
        <p:spPr>
          <a:xfrm>
            <a:off x="857251" y="1491516"/>
            <a:ext cx="1998452" cy="719244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B285744-9C55-4110-820F-A99693ADA7EB}"/>
              </a:ext>
            </a:extLst>
          </p:cNvPr>
          <p:cNvSpPr/>
          <p:nvPr/>
        </p:nvSpPr>
        <p:spPr>
          <a:xfrm>
            <a:off x="862326" y="2516870"/>
            <a:ext cx="1998452" cy="719244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A10AC60-181A-4287-BA34-D5D55E6C0D0E}"/>
              </a:ext>
            </a:extLst>
          </p:cNvPr>
          <p:cNvSpPr/>
          <p:nvPr/>
        </p:nvSpPr>
        <p:spPr>
          <a:xfrm>
            <a:off x="857251" y="3563509"/>
            <a:ext cx="1998452" cy="719244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5" name="文字版面配置區 2">
            <a:extLst>
              <a:ext uri="{FF2B5EF4-FFF2-40B4-BE49-F238E27FC236}">
                <a16:creationId xmlns:a16="http://schemas.microsoft.com/office/drawing/2014/main" id="{613DF53F-6134-489E-A40A-F2E935E3DF73}"/>
              </a:ext>
            </a:extLst>
          </p:cNvPr>
          <p:cNvSpPr txBox="1">
            <a:spLocks/>
          </p:cNvSpPr>
          <p:nvPr/>
        </p:nvSpPr>
        <p:spPr>
          <a:xfrm>
            <a:off x="3610753" y="2292320"/>
            <a:ext cx="1947717" cy="49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76200" indent="0" algn="ctr">
              <a:buFont typeface="News Cycle"/>
              <a:buNone/>
            </a:pPr>
            <a:r>
              <a:rPr lang="zh-TW" altLang="en-US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特徵選取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486EBCA-22FF-4142-A8CC-102B9B3D3178}"/>
              </a:ext>
            </a:extLst>
          </p:cNvPr>
          <p:cNvSpPr/>
          <p:nvPr/>
        </p:nvSpPr>
        <p:spPr>
          <a:xfrm>
            <a:off x="3610753" y="2156219"/>
            <a:ext cx="1998452" cy="62774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7" name="文字版面配置區 2">
            <a:extLst>
              <a:ext uri="{FF2B5EF4-FFF2-40B4-BE49-F238E27FC236}">
                <a16:creationId xmlns:a16="http://schemas.microsoft.com/office/drawing/2014/main" id="{E07E7435-83C6-4C30-896A-3FBB438BEB5A}"/>
              </a:ext>
            </a:extLst>
          </p:cNvPr>
          <p:cNvSpPr txBox="1">
            <a:spLocks/>
          </p:cNvSpPr>
          <p:nvPr/>
        </p:nvSpPr>
        <p:spPr>
          <a:xfrm>
            <a:off x="6220793" y="2225834"/>
            <a:ext cx="1947717" cy="64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76200" indent="0" algn="ctr">
              <a:buFont typeface="News Cycle"/>
              <a:buNone/>
            </a:pPr>
            <a:r>
              <a:rPr lang="zh-TW" altLang="en-US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視覺化呈現</a:t>
            </a:r>
            <a:endParaRPr lang="en-US" altLang="zh-TW" sz="18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  <a:p>
            <a:pPr marL="76200" indent="0" algn="ctr">
              <a:buNone/>
            </a:pPr>
            <a:r>
              <a:rPr lang="en-US" altLang="zh-TW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長期房價分析</a:t>
            </a:r>
            <a:r>
              <a:rPr lang="en-US" altLang="zh-TW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sz="12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F5D32A9-6931-48DA-9CC7-8E5DE0C0009A}"/>
              </a:ext>
            </a:extLst>
          </p:cNvPr>
          <p:cNvSpPr/>
          <p:nvPr/>
        </p:nvSpPr>
        <p:spPr>
          <a:xfrm>
            <a:off x="6195425" y="2160342"/>
            <a:ext cx="1998452" cy="719244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9" name="文字版面配置區 2">
            <a:extLst>
              <a:ext uri="{FF2B5EF4-FFF2-40B4-BE49-F238E27FC236}">
                <a16:creationId xmlns:a16="http://schemas.microsoft.com/office/drawing/2014/main" id="{F804F1E2-B66D-4614-B5D0-D670E8755065}"/>
              </a:ext>
            </a:extLst>
          </p:cNvPr>
          <p:cNvSpPr txBox="1">
            <a:spLocks/>
          </p:cNvSpPr>
          <p:nvPr/>
        </p:nvSpPr>
        <p:spPr>
          <a:xfrm>
            <a:off x="6227642" y="3535463"/>
            <a:ext cx="1947717" cy="64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76200" indent="0" algn="ctr">
              <a:buFont typeface="News Cycle"/>
              <a:buNone/>
            </a:pPr>
            <a:r>
              <a:rPr lang="zh-TW" altLang="en-US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房價預測</a:t>
            </a:r>
            <a:endParaRPr lang="en-US" altLang="zh-TW" sz="18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  <a:p>
            <a:pPr marL="76200" indent="0" algn="ctr">
              <a:buFont typeface="News Cycle"/>
              <a:buNone/>
            </a:pPr>
            <a:r>
              <a:rPr lang="en-US" altLang="zh-TW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短期房價預測</a:t>
            </a:r>
            <a:r>
              <a:rPr lang="en-US" altLang="zh-TW" sz="12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sz="12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7E86F1E-C805-4BEC-BB82-02CE62C94078}"/>
              </a:ext>
            </a:extLst>
          </p:cNvPr>
          <p:cNvSpPr/>
          <p:nvPr/>
        </p:nvSpPr>
        <p:spPr>
          <a:xfrm>
            <a:off x="6202274" y="3469971"/>
            <a:ext cx="1998452" cy="719244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31" name="文字版面配置區 2">
            <a:extLst>
              <a:ext uri="{FF2B5EF4-FFF2-40B4-BE49-F238E27FC236}">
                <a16:creationId xmlns:a16="http://schemas.microsoft.com/office/drawing/2014/main" id="{780AFD3C-84A5-486A-B8DD-883A47F32C37}"/>
              </a:ext>
            </a:extLst>
          </p:cNvPr>
          <p:cNvSpPr txBox="1">
            <a:spLocks/>
          </p:cNvSpPr>
          <p:nvPr/>
        </p:nvSpPr>
        <p:spPr>
          <a:xfrm>
            <a:off x="3755486" y="3168390"/>
            <a:ext cx="1638811" cy="4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76200" indent="0" algn="ctr">
              <a:buFont typeface="News Cycle"/>
              <a:buNone/>
            </a:pPr>
            <a:r>
              <a:rPr lang="zh-TW" altLang="en-US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統計資訊</a:t>
            </a:r>
            <a:endParaRPr lang="zh-TW" altLang="en-US" sz="12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1113B6D-3BD6-4E43-81E6-BB7F045B4BDF}"/>
              </a:ext>
            </a:extLst>
          </p:cNvPr>
          <p:cNvSpPr/>
          <p:nvPr/>
        </p:nvSpPr>
        <p:spPr>
          <a:xfrm>
            <a:off x="3654639" y="3066016"/>
            <a:ext cx="1947717" cy="550014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33" name="文字版面配置區 2">
            <a:extLst>
              <a:ext uri="{FF2B5EF4-FFF2-40B4-BE49-F238E27FC236}">
                <a16:creationId xmlns:a16="http://schemas.microsoft.com/office/drawing/2014/main" id="{B22B7FC0-0A51-44CF-A7E7-1F8D583CF5D6}"/>
              </a:ext>
            </a:extLst>
          </p:cNvPr>
          <p:cNvSpPr txBox="1">
            <a:spLocks/>
          </p:cNvSpPr>
          <p:nvPr/>
        </p:nvSpPr>
        <p:spPr>
          <a:xfrm>
            <a:off x="3755486" y="3927870"/>
            <a:ext cx="1638811" cy="4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76200" indent="0" algn="ctr">
              <a:buFont typeface="News Cycle"/>
              <a:buNone/>
            </a:pPr>
            <a:r>
              <a:rPr lang="zh-TW" altLang="en-US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回歸分析</a:t>
            </a:r>
            <a:endParaRPr lang="zh-TW" altLang="en-US" sz="1200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2C3D767-A15E-45D7-AB4E-DCB7BC4A7DDE}"/>
              </a:ext>
            </a:extLst>
          </p:cNvPr>
          <p:cNvSpPr/>
          <p:nvPr/>
        </p:nvSpPr>
        <p:spPr>
          <a:xfrm>
            <a:off x="3654639" y="3825496"/>
            <a:ext cx="1947717" cy="550014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E010A735-C27E-4BF3-9329-BD0CE28F9211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 flipV="1">
            <a:off x="3470963" y="1659903"/>
            <a:ext cx="139790" cy="2475016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C040B418-72DC-480B-8692-CBFA89C00B8F}"/>
              </a:ext>
            </a:extLst>
          </p:cNvPr>
          <p:cNvCxnSpPr>
            <a:cxnSpLocks/>
          </p:cNvCxnSpPr>
          <p:nvPr/>
        </p:nvCxnSpPr>
        <p:spPr>
          <a:xfrm>
            <a:off x="3464138" y="4134920"/>
            <a:ext cx="19050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6156035-F3D6-48F8-9FA3-583A8DBD10D7}"/>
              </a:ext>
            </a:extLst>
          </p:cNvPr>
          <p:cNvCxnSpPr>
            <a:cxnSpLocks/>
          </p:cNvCxnSpPr>
          <p:nvPr/>
        </p:nvCxnSpPr>
        <p:spPr>
          <a:xfrm>
            <a:off x="3476056" y="3375440"/>
            <a:ext cx="19050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5DE084F-EDDF-496D-8050-3608A75D44D1}"/>
              </a:ext>
            </a:extLst>
          </p:cNvPr>
          <p:cNvCxnSpPr>
            <a:cxnSpLocks/>
            <a:stCxn id="32" idx="3"/>
            <a:endCxn id="28" idx="1"/>
          </p:cNvCxnSpPr>
          <p:nvPr/>
        </p:nvCxnSpPr>
        <p:spPr>
          <a:xfrm flipV="1">
            <a:off x="5602356" y="2519964"/>
            <a:ext cx="593069" cy="8210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BCA4071-41F9-48F1-8413-C0FEB6CC5B59}"/>
              </a:ext>
            </a:extLst>
          </p:cNvPr>
          <p:cNvCxnSpPr>
            <a:cxnSpLocks/>
            <a:stCxn id="34" idx="3"/>
            <a:endCxn id="30" idx="1"/>
          </p:cNvCxnSpPr>
          <p:nvPr/>
        </p:nvCxnSpPr>
        <p:spPr>
          <a:xfrm flipV="1">
            <a:off x="5602356" y="3829593"/>
            <a:ext cx="599918" cy="2709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版面配置區 2">
            <a:extLst>
              <a:ext uri="{FF2B5EF4-FFF2-40B4-BE49-F238E27FC236}">
                <a16:creationId xmlns:a16="http://schemas.microsoft.com/office/drawing/2014/main" id="{5339121C-35B9-4EF6-AA5D-4B5C6F1B53DD}"/>
              </a:ext>
            </a:extLst>
          </p:cNvPr>
          <p:cNvSpPr txBox="1">
            <a:spLocks/>
          </p:cNvSpPr>
          <p:nvPr/>
        </p:nvSpPr>
        <p:spPr>
          <a:xfrm>
            <a:off x="3610753" y="1491516"/>
            <a:ext cx="1947717" cy="48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76200" indent="0" algn="ctr">
              <a:buFont typeface="News Cycle"/>
              <a:buNone/>
            </a:pPr>
            <a:r>
              <a:rPr lang="zh-TW" altLang="en-US" sz="18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特徵工程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2A483FC-F876-4310-8102-087037C13BFD}"/>
              </a:ext>
            </a:extLst>
          </p:cNvPr>
          <p:cNvSpPr/>
          <p:nvPr/>
        </p:nvSpPr>
        <p:spPr>
          <a:xfrm>
            <a:off x="3610753" y="1346029"/>
            <a:ext cx="1998452" cy="627748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31D7ADEA-850E-46FA-B563-0A0D331A919D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470962" y="2470093"/>
            <a:ext cx="13979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165;p17">
            <a:extLst>
              <a:ext uri="{FF2B5EF4-FFF2-40B4-BE49-F238E27FC236}">
                <a16:creationId xmlns:a16="http://schemas.microsoft.com/office/drawing/2014/main" id="{7FC1CECC-CE5F-4B7B-B9FD-B071ED324498}"/>
              </a:ext>
            </a:extLst>
          </p:cNvPr>
          <p:cNvSpPr txBox="1">
            <a:spLocks/>
          </p:cNvSpPr>
          <p:nvPr/>
        </p:nvSpPr>
        <p:spPr>
          <a:xfrm>
            <a:off x="550500" y="4994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專案流程規劃</a:t>
            </a:r>
          </a:p>
        </p:txBody>
      </p:sp>
    </p:spTree>
    <p:extLst>
      <p:ext uri="{BB962C8B-B14F-4D97-AF65-F5344CB8AC3E}">
        <p14:creationId xmlns:p14="http://schemas.microsoft.com/office/powerpoint/2010/main" val="10308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7</a:t>
            </a:fld>
            <a:endParaRPr lang="en"/>
          </a:p>
        </p:txBody>
      </p:sp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DC5F364B-88AA-4B6C-8FEC-A315293771B5}"/>
              </a:ext>
            </a:extLst>
          </p:cNvPr>
          <p:cNvSpPr txBox="1">
            <a:spLocks/>
          </p:cNvSpPr>
          <p:nvPr/>
        </p:nvSpPr>
        <p:spPr>
          <a:xfrm>
            <a:off x="8354667" y="468870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3"/>
                </a:solidFill>
              </a:rPr>
              <a:pPr/>
              <a:t>7</a:t>
            </a:fld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B870697-DA98-4F1E-B698-84E05B55A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115517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5" name="Google Shape;243;p24">
            <a:extLst>
              <a:ext uri="{FF2B5EF4-FFF2-40B4-BE49-F238E27FC236}">
                <a16:creationId xmlns:a16="http://schemas.microsoft.com/office/drawing/2014/main" id="{FEA28671-7D16-4207-B93E-CC4ED78766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660584"/>
              </p:ext>
            </p:extLst>
          </p:nvPr>
        </p:nvGraphicFramePr>
        <p:xfrm>
          <a:off x="4518097" y="2571750"/>
          <a:ext cx="4280205" cy="2193188"/>
        </p:xfrm>
        <a:graphic>
          <a:graphicData uri="http://schemas.openxmlformats.org/drawingml/2006/table">
            <a:tbl>
              <a:tblPr>
                <a:noFill/>
                <a:tableStyleId>{0AC001B8-C0F6-4847-904E-C20B7BA9ADE3}</a:tableStyleId>
              </a:tblPr>
              <a:tblGrid>
                <a:gridCol w="877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2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21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Volume</a:t>
                      </a:r>
                      <a:endParaRPr sz="1000" b="1" dirty="0">
                        <a:solidFill>
                          <a:schemeClr val="tx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2017</a:t>
                      </a:r>
                      <a:r>
                        <a:rPr lang="zh-TW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 年迄今，七都中約有 </a:t>
                      </a:r>
                      <a:r>
                        <a:rPr lang="en-US" altLang="zh-TW" sz="10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1,009,902 </a:t>
                      </a:r>
                      <a:r>
                        <a:rPr lang="zh-TW" altLang="en-US" sz="1000" b="1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 筆</a:t>
                      </a:r>
                      <a:r>
                        <a:rPr lang="zh-TW" altLang="en-US" sz="1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 </a:t>
                      </a:r>
                      <a:r>
                        <a:rPr lang="zh-TW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房屋交易資料 </a:t>
                      </a:r>
                      <a:r>
                        <a:rPr lang="en-US" altLang="zh-TW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(</a:t>
                      </a:r>
                      <a:r>
                        <a:rPr lang="zh-TW" altLang="en-US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日期時間可往前追溯</a:t>
                      </a:r>
                      <a:r>
                        <a:rPr lang="en-US" altLang="zh-TW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)</a:t>
                      </a: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1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Velocity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Arial"/>
                        </a:rPr>
                        <a:t>資料即時更新</a:t>
                      </a:r>
                      <a:endParaRPr lang="en-US" altLang="zh-TW" sz="10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News Cycle"/>
                        <a:sym typeface="Arial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Arial"/>
                        </a:rPr>
                        <a:t>即時分析與預測</a:t>
                      </a:r>
                      <a:endParaRPr sz="10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6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000" b="1" dirty="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Variety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000" b="1" i="0" u="none" strike="noStrike" cap="non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3</a:t>
                      </a:r>
                      <a:r>
                        <a:rPr lang="zh-TW" altLang="en-US" sz="1000" b="1" i="0" u="none" strike="noStrike" cap="non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種</a:t>
                      </a:r>
                      <a:r>
                        <a:rPr lang="zh-TW" altLang="en-US" sz="10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不同種類的資料，分別為 </a:t>
                      </a:r>
                      <a:r>
                        <a:rPr lang="zh-TW" altLang="en-US" sz="1000" b="1" i="0" u="none" strike="noStrike" cap="non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房屋相關</a:t>
                      </a:r>
                      <a:r>
                        <a:rPr lang="zh-TW" altLang="en-US" sz="1000" b="0" i="0" u="none" strike="noStrike" cap="non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、</a:t>
                      </a:r>
                      <a:r>
                        <a:rPr lang="zh-TW" altLang="en-US" sz="1000" b="1" i="0" u="none" strike="noStrike" cap="non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人口相關 </a:t>
                      </a:r>
                      <a:r>
                        <a:rPr lang="zh-TW" altLang="en-US" sz="10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以及 </a:t>
                      </a:r>
                      <a:r>
                        <a:rPr lang="en-US" altLang="zh-TW" sz="1000" b="1" i="0" u="none" strike="noStrike" cap="non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COVID-19</a:t>
                      </a:r>
                      <a:r>
                        <a:rPr lang="zh-TW" altLang="en-US" sz="1000" b="1" i="0" u="none" strike="noStrike" cap="non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相關</a:t>
                      </a:r>
                      <a:r>
                        <a:rPr lang="zh-TW" altLang="en-US" sz="10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資料集</a:t>
                      </a:r>
                      <a:endParaRPr lang="en-US" altLang="zh-TW" sz="10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News Cycle"/>
                        <a:sym typeface="News Cycle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共包含 </a:t>
                      </a:r>
                      <a:r>
                        <a:rPr lang="en-US" altLang="zh-TW" sz="1000" b="1" i="0" u="none" strike="noStrike" cap="non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171</a:t>
                      </a:r>
                      <a:r>
                        <a:rPr lang="en-US" altLang="zh-TW" sz="1000" b="1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 </a:t>
                      </a:r>
                      <a:r>
                        <a:rPr lang="zh-TW" altLang="en-US" sz="10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個資料欄位</a:t>
                      </a:r>
                      <a:endParaRPr lang="en-US" altLang="zh-TW" sz="10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News Cycle"/>
                        <a:sym typeface="News Cycle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資料型態包含數值型態、日期和時間、文字等</a:t>
                      </a:r>
                      <a:endParaRPr lang="en-US" altLang="zh-TW" sz="10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14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Veracity</a:t>
                      </a:r>
                      <a:endParaRPr sz="1000" b="1" dirty="0">
                        <a:solidFill>
                          <a:schemeClr val="tx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0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資料集皆透過</a:t>
                      </a:r>
                      <a:r>
                        <a:rPr lang="zh-TW" altLang="en-US" sz="1000" b="1" i="0" u="none" strike="noStrike" cap="non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開放資料</a:t>
                      </a:r>
                      <a:r>
                        <a:rPr lang="zh-TW" altLang="en-US" sz="10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進行蒐集，需針對真實資料中的</a:t>
                      </a:r>
                      <a:r>
                        <a:rPr lang="zh-TW" altLang="en-US" sz="1000" b="1" i="0" u="none" strike="noStrike" cap="non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缺失值</a:t>
                      </a:r>
                      <a:r>
                        <a:rPr lang="zh-TW" altLang="en-US" sz="10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News Cycle"/>
                          <a:sym typeface="News Cycle"/>
                        </a:rPr>
                        <a:t>進行處理</a:t>
                      </a:r>
                      <a:endParaRPr sz="10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Google Shape;165;p17">
            <a:extLst>
              <a:ext uri="{FF2B5EF4-FFF2-40B4-BE49-F238E27FC236}">
                <a16:creationId xmlns:a16="http://schemas.microsoft.com/office/drawing/2014/main" id="{FF13E7BA-8867-463E-A22C-937848768902}"/>
              </a:ext>
            </a:extLst>
          </p:cNvPr>
          <p:cNvSpPr txBox="1">
            <a:spLocks/>
          </p:cNvSpPr>
          <p:nvPr/>
        </p:nvSpPr>
        <p:spPr>
          <a:xfrm>
            <a:off x="550500" y="4994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房屋交易、人口、</a:t>
            </a:r>
            <a:r>
              <a:rPr lang="en-US" altLang="zh-TW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COVID-19 </a:t>
            </a:r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資料集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C9FA5E70-B801-4589-9E82-0B54B46FC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337872"/>
              </p:ext>
            </p:extLst>
          </p:nvPr>
        </p:nvGraphicFramePr>
        <p:xfrm>
          <a:off x="378028" y="1014018"/>
          <a:ext cx="8474300" cy="1343660"/>
        </p:xfrm>
        <a:graphic>
          <a:graphicData uri="http://schemas.openxmlformats.org/drawingml/2006/table">
            <a:tbl>
              <a:tblPr/>
              <a:tblGrid>
                <a:gridCol w="1694860">
                  <a:extLst>
                    <a:ext uri="{9D8B030D-6E8A-4147-A177-3AD203B41FA5}">
                      <a16:colId xmlns:a16="http://schemas.microsoft.com/office/drawing/2014/main" val="2134846934"/>
                    </a:ext>
                  </a:extLst>
                </a:gridCol>
                <a:gridCol w="1694860">
                  <a:extLst>
                    <a:ext uri="{9D8B030D-6E8A-4147-A177-3AD203B41FA5}">
                      <a16:colId xmlns:a16="http://schemas.microsoft.com/office/drawing/2014/main" val="142145025"/>
                    </a:ext>
                  </a:extLst>
                </a:gridCol>
                <a:gridCol w="2005778">
                  <a:extLst>
                    <a:ext uri="{9D8B030D-6E8A-4147-A177-3AD203B41FA5}">
                      <a16:colId xmlns:a16="http://schemas.microsoft.com/office/drawing/2014/main" val="4137724054"/>
                    </a:ext>
                  </a:extLst>
                </a:gridCol>
                <a:gridCol w="1533012">
                  <a:extLst>
                    <a:ext uri="{9D8B030D-6E8A-4147-A177-3AD203B41FA5}">
                      <a16:colId xmlns:a16="http://schemas.microsoft.com/office/drawing/2014/main" val="2046309756"/>
                    </a:ext>
                  </a:extLst>
                </a:gridCol>
                <a:gridCol w="1545790">
                  <a:extLst>
                    <a:ext uri="{9D8B030D-6E8A-4147-A177-3AD203B41FA5}">
                      <a16:colId xmlns:a16="http://schemas.microsoft.com/office/drawing/2014/main" val="4290296930"/>
                    </a:ext>
                  </a:extLst>
                </a:gridCol>
              </a:tblGrid>
              <a:tr h="23858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資料類別</a:t>
                      </a:r>
                      <a:endParaRPr lang="zh-TW" altLang="en-US" sz="1050" b="1" dirty="0"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 資料來源</a:t>
                      </a:r>
                      <a:endParaRPr lang="zh-TW" altLang="en-US" sz="1050" dirty="0"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時間點</a:t>
                      </a:r>
                      <a:endParaRPr lang="zh-TW" altLang="en-US" sz="1050" dirty="0"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更新頻率</a:t>
                      </a:r>
                      <a:endParaRPr lang="zh-TW" altLang="en-US" sz="1050" dirty="0"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資料總數</a:t>
                      </a:r>
                      <a:endParaRPr lang="zh-TW" altLang="en-US" sz="1050" dirty="0"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61452"/>
                  </a:ext>
                </a:extLst>
              </a:tr>
              <a:tr h="219583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b="1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不動產成交案件實際資訊資料供應系統</a:t>
                      </a:r>
                      <a:endParaRPr lang="en-US" altLang="zh-TW" sz="900" b="1" dirty="0"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b="1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內政部實價登錄</a:t>
                      </a:r>
                      <a:endParaRPr lang="en-US" altLang="zh-TW" sz="900" b="1" dirty="0"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9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2017/01 ~ </a:t>
                      </a:r>
                      <a:r>
                        <a:rPr lang="zh-TW" altLang="en-US" sz="9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迄今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每月</a:t>
                      </a:r>
                      <a:r>
                        <a:rPr lang="en-US" altLang="zh-TW" sz="9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</a:t>
                      </a:r>
                      <a:r>
                        <a:rPr lang="zh-TW" altLang="en-US" sz="9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日</a:t>
                      </a:r>
                      <a:r>
                        <a:rPr lang="en-US" altLang="zh-TW" sz="9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/11</a:t>
                      </a:r>
                      <a:r>
                        <a:rPr lang="zh-TW" altLang="en-US" sz="9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日</a:t>
                      </a:r>
                      <a:r>
                        <a:rPr lang="en-US" altLang="zh-TW" sz="9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/21</a:t>
                      </a:r>
                      <a:r>
                        <a:rPr lang="zh-TW" altLang="en-US" sz="9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日更新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1,450,933</a:t>
                      </a:r>
                      <a:r>
                        <a:rPr lang="zh-TW" altLang="en-US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zh-TW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(Raw</a:t>
                      </a:r>
                      <a:r>
                        <a:rPr lang="zh-TW" altLang="en-US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zh-TW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data)</a:t>
                      </a:r>
                      <a:endParaRPr lang="zh-TW" altLang="en-US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836616"/>
                  </a:ext>
                </a:extLst>
              </a:tr>
              <a:tr h="2195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TW" alt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1,009,902</a:t>
                      </a:r>
                      <a:r>
                        <a:rPr lang="zh-TW" altLang="en-US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zh-TW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(</a:t>
                      </a:r>
                      <a:r>
                        <a:rPr lang="zh-TW" altLang="en-US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過濾後</a:t>
                      </a:r>
                      <a:r>
                        <a:rPr lang="en-US" altLang="zh-TW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+mn-cs"/>
                          <a:sym typeface="Arial"/>
                        </a:rPr>
                        <a:t>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880071"/>
                  </a:ext>
                </a:extLst>
              </a:tr>
              <a:tr h="21958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b="1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人口統計資料庫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b="1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內政部戶政司</a:t>
                      </a:r>
                      <a:endParaRPr lang="en-US" altLang="zh-TW" sz="900" b="1" dirty="0"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9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2017/01 ~ </a:t>
                      </a:r>
                      <a:r>
                        <a:rPr lang="zh-TW" altLang="en-US" sz="9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迄今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每月更新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該資料集作為特徵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740740"/>
                  </a:ext>
                </a:extLst>
              </a:tr>
              <a:tr h="21958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900" b="1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COVID-19 </a:t>
                      </a:r>
                      <a:r>
                        <a:rPr lang="zh-TW" altLang="en-US" sz="900" b="1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台灣疫情報表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b="1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國網中心資料集平台</a:t>
                      </a:r>
                      <a:endParaRPr lang="en-US" altLang="zh-TW" sz="900" b="1" dirty="0"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9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2020/01 ~ </a:t>
                      </a:r>
                      <a:r>
                        <a:rPr lang="zh-TW" altLang="en-US" sz="9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迄今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每日更新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900" dirty="0"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該資料集作為特徵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456842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64A18784-A59A-4231-AB78-B69A66089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776" y="2561334"/>
            <a:ext cx="1474378" cy="2465159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3333C9D-D24D-48D5-B196-91D51B032577}"/>
              </a:ext>
            </a:extLst>
          </p:cNvPr>
          <p:cNvSpPr/>
          <p:nvPr/>
        </p:nvSpPr>
        <p:spPr>
          <a:xfrm>
            <a:off x="3295052" y="2623128"/>
            <a:ext cx="9156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zh-TW" altLang="en-US" sz="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台北市：</a:t>
            </a:r>
            <a:r>
              <a:rPr lang="en-US" altLang="zh-TW" sz="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95,170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89334EB-FDCC-4C39-A1D5-61C364C81731}"/>
              </a:ext>
            </a:extLst>
          </p:cNvPr>
          <p:cNvSpPr/>
          <p:nvPr/>
        </p:nvSpPr>
        <p:spPr>
          <a:xfrm>
            <a:off x="3377171" y="2914888"/>
            <a:ext cx="101546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zh-TW" altLang="en-US" sz="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新北市：</a:t>
            </a:r>
            <a:r>
              <a:rPr lang="en-US" altLang="zh-TW" sz="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221,654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D29DF67-77E2-4BC2-BC41-E00DC122FAC5}"/>
              </a:ext>
            </a:extLst>
          </p:cNvPr>
          <p:cNvSpPr/>
          <p:nvPr/>
        </p:nvSpPr>
        <p:spPr>
          <a:xfrm>
            <a:off x="345698" y="2498476"/>
            <a:ext cx="11539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zh-TW" altLang="en-US" sz="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桃園市：</a:t>
            </a:r>
            <a:r>
              <a:rPr lang="en-US" altLang="zh-TW" sz="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161,369</a:t>
            </a:r>
            <a:endParaRPr lang="zh-TW" altLang="en-US" sz="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F1884F5-C106-4E60-A1AC-D71193D460D4}"/>
              </a:ext>
            </a:extLst>
          </p:cNvPr>
          <p:cNvSpPr/>
          <p:nvPr/>
        </p:nvSpPr>
        <p:spPr>
          <a:xfrm>
            <a:off x="271833" y="2812026"/>
            <a:ext cx="11539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zh-TW" altLang="en-US" sz="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新竹縣：</a:t>
            </a:r>
            <a:r>
              <a:rPr lang="en-US" altLang="zh-TW" sz="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43,712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74D39BA-D6B6-43CA-98D6-E4F2FBA71F8E}"/>
              </a:ext>
            </a:extLst>
          </p:cNvPr>
          <p:cNvSpPr/>
          <p:nvPr/>
        </p:nvSpPr>
        <p:spPr>
          <a:xfrm>
            <a:off x="274804" y="2969845"/>
            <a:ext cx="11539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zh-TW" altLang="en-US" sz="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新竹市：</a:t>
            </a:r>
            <a:r>
              <a:rPr lang="en-US" altLang="zh-TW" sz="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32,511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ADBE682-546E-4FC5-A23A-F7747C51F05F}"/>
              </a:ext>
            </a:extLst>
          </p:cNvPr>
          <p:cNvSpPr/>
          <p:nvPr/>
        </p:nvSpPr>
        <p:spPr>
          <a:xfrm>
            <a:off x="113314" y="3368916"/>
            <a:ext cx="11539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zh-TW" altLang="en-US" sz="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台中市：</a:t>
            </a:r>
            <a:r>
              <a:rPr lang="en-US" altLang="zh-TW" sz="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177,811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D5B892A-AA10-44FD-83DC-B8B9B51C53FC}"/>
              </a:ext>
            </a:extLst>
          </p:cNvPr>
          <p:cNvSpPr/>
          <p:nvPr/>
        </p:nvSpPr>
        <p:spPr>
          <a:xfrm>
            <a:off x="129073" y="4114240"/>
            <a:ext cx="11539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zh-TW" altLang="en-US" sz="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台南市：</a:t>
            </a:r>
            <a:r>
              <a:rPr lang="en-US" altLang="zh-TW" sz="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93,378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EEB5827-0A8B-4FD9-AAB1-FF087727F171}"/>
              </a:ext>
            </a:extLst>
          </p:cNvPr>
          <p:cNvSpPr/>
          <p:nvPr/>
        </p:nvSpPr>
        <p:spPr>
          <a:xfrm>
            <a:off x="274804" y="4584096"/>
            <a:ext cx="11539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zh-TW" altLang="en-US" sz="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高雄市：</a:t>
            </a:r>
            <a:r>
              <a:rPr lang="en-US" altLang="zh-TW" sz="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157,726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5B0D88E-10DE-4669-8569-48CBC057CA49}"/>
              </a:ext>
            </a:extLst>
          </p:cNvPr>
          <p:cNvCxnSpPr>
            <a:cxnSpLocks/>
          </p:cNvCxnSpPr>
          <p:nvPr/>
        </p:nvCxnSpPr>
        <p:spPr>
          <a:xfrm>
            <a:off x="1194613" y="2852004"/>
            <a:ext cx="79513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E2CCA453-9751-4CE8-8C79-BC1DEC136CE3}"/>
              </a:ext>
            </a:extLst>
          </p:cNvPr>
          <p:cNvCxnSpPr>
            <a:cxnSpLocks/>
          </p:cNvCxnSpPr>
          <p:nvPr/>
        </p:nvCxnSpPr>
        <p:spPr>
          <a:xfrm>
            <a:off x="1270454" y="2848332"/>
            <a:ext cx="0" cy="29301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B19249A-B0D7-40C8-ACC2-EC3FDC709916}"/>
              </a:ext>
            </a:extLst>
          </p:cNvPr>
          <p:cNvCxnSpPr>
            <a:cxnSpLocks/>
          </p:cNvCxnSpPr>
          <p:nvPr/>
        </p:nvCxnSpPr>
        <p:spPr>
          <a:xfrm>
            <a:off x="1192390" y="3145020"/>
            <a:ext cx="79513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9292E6D-6548-400B-AD2F-EB3F23431164}"/>
              </a:ext>
            </a:extLst>
          </p:cNvPr>
          <p:cNvCxnSpPr>
            <a:cxnSpLocks/>
          </p:cNvCxnSpPr>
          <p:nvPr/>
        </p:nvCxnSpPr>
        <p:spPr>
          <a:xfrm flipV="1">
            <a:off x="1266783" y="2943920"/>
            <a:ext cx="999019" cy="60841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96575442-9F3F-43BC-B1CC-5C114D2DB4B0}"/>
              </a:ext>
            </a:extLst>
          </p:cNvPr>
          <p:cNvCxnSpPr>
            <a:cxnSpLocks/>
          </p:cNvCxnSpPr>
          <p:nvPr/>
        </p:nvCxnSpPr>
        <p:spPr>
          <a:xfrm>
            <a:off x="1346296" y="2628399"/>
            <a:ext cx="1123637" cy="131178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A579F949-668B-4727-81EA-996957C5E70B}"/>
              </a:ext>
            </a:extLst>
          </p:cNvPr>
          <p:cNvCxnSpPr>
            <a:cxnSpLocks/>
          </p:cNvCxnSpPr>
          <p:nvPr/>
        </p:nvCxnSpPr>
        <p:spPr>
          <a:xfrm flipH="1">
            <a:off x="2808092" y="2730850"/>
            <a:ext cx="569080" cy="2151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885647C-CCFE-4B1A-B104-1D029F8FED7C}"/>
              </a:ext>
            </a:extLst>
          </p:cNvPr>
          <p:cNvCxnSpPr>
            <a:cxnSpLocks/>
          </p:cNvCxnSpPr>
          <p:nvPr/>
        </p:nvCxnSpPr>
        <p:spPr>
          <a:xfrm flipH="1" flipV="1">
            <a:off x="2724840" y="2883250"/>
            <a:ext cx="745473" cy="12151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91E20BC3-B662-44EA-BC1F-AD2DAC0F9DF7}"/>
              </a:ext>
            </a:extLst>
          </p:cNvPr>
          <p:cNvCxnSpPr>
            <a:cxnSpLocks/>
          </p:cNvCxnSpPr>
          <p:nvPr/>
        </p:nvCxnSpPr>
        <p:spPr>
          <a:xfrm flipH="1">
            <a:off x="1093163" y="3417431"/>
            <a:ext cx="911908" cy="62748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0278F8F6-6237-4BC8-ACFB-A8753436BDAA}"/>
              </a:ext>
            </a:extLst>
          </p:cNvPr>
          <p:cNvCxnSpPr>
            <a:cxnSpLocks/>
          </p:cNvCxnSpPr>
          <p:nvPr/>
        </p:nvCxnSpPr>
        <p:spPr>
          <a:xfrm flipH="1" flipV="1">
            <a:off x="1093163" y="4221962"/>
            <a:ext cx="652491" cy="1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956D1441-82E8-4B29-9394-1C10D2E13E3F}"/>
              </a:ext>
            </a:extLst>
          </p:cNvPr>
          <p:cNvCxnSpPr>
            <a:cxnSpLocks/>
          </p:cNvCxnSpPr>
          <p:nvPr/>
        </p:nvCxnSpPr>
        <p:spPr>
          <a:xfrm flipH="1">
            <a:off x="1292937" y="4524288"/>
            <a:ext cx="519505" cy="133066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574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8</a:t>
            </a:fld>
            <a:endParaRPr lang="en"/>
          </a:p>
        </p:txBody>
      </p:sp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DC5F364B-88AA-4B6C-8FEC-A315293771B5}"/>
              </a:ext>
            </a:extLst>
          </p:cNvPr>
          <p:cNvSpPr txBox="1">
            <a:spLocks/>
          </p:cNvSpPr>
          <p:nvPr/>
        </p:nvSpPr>
        <p:spPr>
          <a:xfrm>
            <a:off x="8354667" y="468870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3"/>
                </a:solidFill>
              </a:rPr>
              <a:pPr/>
              <a:t>8</a:t>
            </a:fld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19" name="Google Shape;165;p17">
            <a:extLst>
              <a:ext uri="{FF2B5EF4-FFF2-40B4-BE49-F238E27FC236}">
                <a16:creationId xmlns:a16="http://schemas.microsoft.com/office/drawing/2014/main" id="{FF13E7BA-8867-463E-A22C-937848768902}"/>
              </a:ext>
            </a:extLst>
          </p:cNvPr>
          <p:cNvSpPr txBox="1">
            <a:spLocks/>
          </p:cNvSpPr>
          <p:nvPr/>
        </p:nvSpPr>
        <p:spPr>
          <a:xfrm>
            <a:off x="550500" y="4994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280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資料流程</a:t>
            </a:r>
            <a:endParaRPr lang="zh-TW" altLang="en-US" sz="28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1823ECF-ADA8-46A5-9BCF-B94BA2DB9EC3}"/>
              </a:ext>
            </a:extLst>
          </p:cNvPr>
          <p:cNvSpPr/>
          <p:nvPr/>
        </p:nvSpPr>
        <p:spPr>
          <a:xfrm>
            <a:off x="219931" y="1608311"/>
            <a:ext cx="1378742" cy="51861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A7BEA86-5F3A-4777-96F9-562E82646CAB}"/>
              </a:ext>
            </a:extLst>
          </p:cNvPr>
          <p:cNvSpPr/>
          <p:nvPr/>
        </p:nvSpPr>
        <p:spPr>
          <a:xfrm>
            <a:off x="272975" y="1667563"/>
            <a:ext cx="1272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zh-TW" sz="1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Crawl House Transaction Data</a:t>
            </a:r>
            <a:endParaRPr lang="zh-TW" altLang="en-US" sz="1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7EC1BB6-6623-4D3D-BDDD-C2F213B43190}"/>
              </a:ext>
            </a:extLst>
          </p:cNvPr>
          <p:cNvSpPr/>
          <p:nvPr/>
        </p:nvSpPr>
        <p:spPr>
          <a:xfrm>
            <a:off x="219931" y="2400605"/>
            <a:ext cx="1378742" cy="51861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48ECE43-FDEE-4863-9497-0AD191E6E28C}"/>
              </a:ext>
            </a:extLst>
          </p:cNvPr>
          <p:cNvSpPr/>
          <p:nvPr/>
        </p:nvSpPr>
        <p:spPr>
          <a:xfrm>
            <a:off x="237116" y="2459856"/>
            <a:ext cx="1325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zh-TW" sz="1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Crawl Population Data</a:t>
            </a:r>
            <a:endParaRPr lang="zh-TW" altLang="en-US" sz="1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898EB92-7C5C-4F4D-BE27-BE739C431F46}"/>
              </a:ext>
            </a:extLst>
          </p:cNvPr>
          <p:cNvSpPr/>
          <p:nvPr/>
        </p:nvSpPr>
        <p:spPr>
          <a:xfrm>
            <a:off x="219931" y="3192897"/>
            <a:ext cx="1378742" cy="51861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349233-43DF-4572-858A-F5AB32158B47}"/>
              </a:ext>
            </a:extLst>
          </p:cNvPr>
          <p:cNvSpPr/>
          <p:nvPr/>
        </p:nvSpPr>
        <p:spPr>
          <a:xfrm>
            <a:off x="227402" y="3252149"/>
            <a:ext cx="13600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zh-TW" sz="1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Crawl COVID-19 </a:t>
            </a:r>
          </a:p>
          <a:p>
            <a:pPr algn="ctr" fontAlgn="ctr"/>
            <a:r>
              <a:rPr lang="en-US" altLang="zh-TW" sz="1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Data</a:t>
            </a:r>
            <a:endParaRPr lang="zh-TW" altLang="en-US" sz="1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492DF0F-A2E9-4894-8157-8A22C737462F}"/>
              </a:ext>
            </a:extLst>
          </p:cNvPr>
          <p:cNvSpPr/>
          <p:nvPr/>
        </p:nvSpPr>
        <p:spPr>
          <a:xfrm>
            <a:off x="2018187" y="2400604"/>
            <a:ext cx="1378742" cy="51861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EDBB165-674E-429A-8FEC-C24448008FBB}"/>
              </a:ext>
            </a:extLst>
          </p:cNvPr>
          <p:cNvSpPr/>
          <p:nvPr/>
        </p:nvSpPr>
        <p:spPr>
          <a:xfrm>
            <a:off x="1997304" y="2533237"/>
            <a:ext cx="14308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zh-TW" sz="1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Data Preprocess</a:t>
            </a:r>
          </a:p>
        </p:txBody>
      </p:sp>
      <p:sp>
        <p:nvSpPr>
          <p:cNvPr id="23" name="流程圖: 磁碟 22">
            <a:extLst>
              <a:ext uri="{FF2B5EF4-FFF2-40B4-BE49-F238E27FC236}">
                <a16:creationId xmlns:a16="http://schemas.microsoft.com/office/drawing/2014/main" id="{477E3FFB-DFE8-47AD-9D09-A05DAC4721CB}"/>
              </a:ext>
            </a:extLst>
          </p:cNvPr>
          <p:cNvSpPr/>
          <p:nvPr/>
        </p:nvSpPr>
        <p:spPr>
          <a:xfrm>
            <a:off x="3909990" y="3215580"/>
            <a:ext cx="1228299" cy="664767"/>
          </a:xfrm>
          <a:prstGeom prst="flowChartMagneticDisk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491A3A4-1A27-4B7A-9CD8-C4E9617B2A3A}"/>
              </a:ext>
            </a:extLst>
          </p:cNvPr>
          <p:cNvSpPr/>
          <p:nvPr/>
        </p:nvSpPr>
        <p:spPr>
          <a:xfrm>
            <a:off x="3811436" y="3501426"/>
            <a:ext cx="14254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zh-TW" sz="1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DB</a:t>
            </a:r>
            <a:endParaRPr lang="zh-TW" altLang="en-US" sz="1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流程圖: 磁碟 24">
            <a:extLst>
              <a:ext uri="{FF2B5EF4-FFF2-40B4-BE49-F238E27FC236}">
                <a16:creationId xmlns:a16="http://schemas.microsoft.com/office/drawing/2014/main" id="{3B614EEB-F1CE-48D1-97DF-FDCA1E0E2FF7}"/>
              </a:ext>
            </a:extLst>
          </p:cNvPr>
          <p:cNvSpPr/>
          <p:nvPr/>
        </p:nvSpPr>
        <p:spPr>
          <a:xfrm>
            <a:off x="3909990" y="1192926"/>
            <a:ext cx="1228299" cy="664767"/>
          </a:xfrm>
          <a:prstGeom prst="flowChartMagneticDisk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D55C0B6-FD06-4D85-8092-01669ACECC56}"/>
              </a:ext>
            </a:extLst>
          </p:cNvPr>
          <p:cNvSpPr/>
          <p:nvPr/>
        </p:nvSpPr>
        <p:spPr>
          <a:xfrm>
            <a:off x="3909990" y="1478772"/>
            <a:ext cx="12282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zh-TW" sz="1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HDFS</a:t>
            </a:r>
            <a:endParaRPr lang="zh-TW" altLang="en-US" sz="1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56E38CBC-4488-42B7-B79B-ECF9BF04AE05}"/>
              </a:ext>
            </a:extLst>
          </p:cNvPr>
          <p:cNvSpPr/>
          <p:nvPr/>
        </p:nvSpPr>
        <p:spPr>
          <a:xfrm>
            <a:off x="7413827" y="2712160"/>
            <a:ext cx="1378742" cy="51861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241593B-C0AF-48C2-A065-C3414A8917AA}"/>
              </a:ext>
            </a:extLst>
          </p:cNvPr>
          <p:cNvSpPr/>
          <p:nvPr/>
        </p:nvSpPr>
        <p:spPr>
          <a:xfrm>
            <a:off x="7413827" y="2861469"/>
            <a:ext cx="13787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zh-TW" sz="1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Grafana Dashboard</a:t>
            </a:r>
            <a:endParaRPr lang="zh-TW" altLang="en-US" sz="1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4F7C5974-91B0-4222-BA23-6C0723856733}"/>
              </a:ext>
            </a:extLst>
          </p:cNvPr>
          <p:cNvSpPr/>
          <p:nvPr/>
        </p:nvSpPr>
        <p:spPr>
          <a:xfrm>
            <a:off x="7413827" y="1830425"/>
            <a:ext cx="1378742" cy="51861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D931531-E59A-4068-9F68-9788A2A3D764}"/>
              </a:ext>
            </a:extLst>
          </p:cNvPr>
          <p:cNvSpPr/>
          <p:nvPr/>
        </p:nvSpPr>
        <p:spPr>
          <a:xfrm>
            <a:off x="7304803" y="1966621"/>
            <a:ext cx="1596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zh-TW" sz="1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Run Validation</a:t>
            </a:r>
            <a:endParaRPr lang="zh-TW" altLang="en-US" sz="1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73AF129F-41B6-4EB5-B682-212BD6F02A2E}"/>
              </a:ext>
            </a:extLst>
          </p:cNvPr>
          <p:cNvSpPr/>
          <p:nvPr/>
        </p:nvSpPr>
        <p:spPr>
          <a:xfrm>
            <a:off x="4038112" y="2192770"/>
            <a:ext cx="1378742" cy="51861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FFE8E80-7EDC-4E72-9EDC-E0E5CF7074BE}"/>
              </a:ext>
            </a:extLst>
          </p:cNvPr>
          <p:cNvSpPr/>
          <p:nvPr/>
        </p:nvSpPr>
        <p:spPr>
          <a:xfrm>
            <a:off x="4189848" y="2262565"/>
            <a:ext cx="11005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zh-TW" sz="1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Feature Engineering</a:t>
            </a:r>
            <a:endParaRPr lang="zh-TW" altLang="en-US" sz="1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654FABD9-E0FE-46D2-9363-A00604795F55}"/>
              </a:ext>
            </a:extLst>
          </p:cNvPr>
          <p:cNvSpPr/>
          <p:nvPr/>
        </p:nvSpPr>
        <p:spPr>
          <a:xfrm>
            <a:off x="5661717" y="1830425"/>
            <a:ext cx="1378742" cy="51861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2854979-F4BE-441C-BD46-5386FD0D4A73}"/>
              </a:ext>
            </a:extLst>
          </p:cNvPr>
          <p:cNvSpPr/>
          <p:nvPr/>
        </p:nvSpPr>
        <p:spPr>
          <a:xfrm>
            <a:off x="5661717" y="1889677"/>
            <a:ext cx="13787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zh-TW" sz="1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Build Predicting Model</a:t>
            </a:r>
            <a:endParaRPr lang="zh-TW" altLang="en-US" sz="1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A684EA0-3C71-4359-82B3-361852D0EF6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598673" y="2659913"/>
            <a:ext cx="444634" cy="0"/>
          </a:xfrm>
          <a:prstGeom prst="straightConnector1">
            <a:avLst/>
          </a:prstGeom>
          <a:ln w="63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接點: 弧形 41">
            <a:extLst>
              <a:ext uri="{FF2B5EF4-FFF2-40B4-BE49-F238E27FC236}">
                <a16:creationId xmlns:a16="http://schemas.microsoft.com/office/drawing/2014/main" id="{DDE78D95-B766-4877-BDE2-AC4BE82C2DDD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1598673" y="1867619"/>
            <a:ext cx="419514" cy="792293"/>
          </a:xfrm>
          <a:prstGeom prst="curvedConnector3">
            <a:avLst/>
          </a:prstGeom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弧形 45">
            <a:extLst>
              <a:ext uri="{FF2B5EF4-FFF2-40B4-BE49-F238E27FC236}">
                <a16:creationId xmlns:a16="http://schemas.microsoft.com/office/drawing/2014/main" id="{437854FF-20A5-490F-B546-0389DDB2A1AA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1598673" y="2659912"/>
            <a:ext cx="419514" cy="792293"/>
          </a:xfrm>
          <a:prstGeom prst="curvedConnector3">
            <a:avLst>
              <a:gd name="adj1" fmla="val 50000"/>
            </a:avLst>
          </a:prstGeom>
          <a:ln w="63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接點: 弧形 129">
            <a:extLst>
              <a:ext uri="{FF2B5EF4-FFF2-40B4-BE49-F238E27FC236}">
                <a16:creationId xmlns:a16="http://schemas.microsoft.com/office/drawing/2014/main" id="{78F4566D-7C4D-4CE7-8076-1DAFC57C7F4D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 flipV="1">
            <a:off x="3396929" y="1601883"/>
            <a:ext cx="513061" cy="1058029"/>
          </a:xfrm>
          <a:prstGeom prst="curvedConnector3">
            <a:avLst>
              <a:gd name="adj1" fmla="val 50000"/>
            </a:avLst>
          </a:prstGeom>
          <a:ln w="63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接點: 弧形 135">
            <a:extLst>
              <a:ext uri="{FF2B5EF4-FFF2-40B4-BE49-F238E27FC236}">
                <a16:creationId xmlns:a16="http://schemas.microsoft.com/office/drawing/2014/main" id="{F55A10BD-FC58-4054-92D9-B68A15383BFD}"/>
              </a:ext>
            </a:extLst>
          </p:cNvPr>
          <p:cNvCxnSpPr>
            <a:cxnSpLocks/>
            <a:stCxn id="25" idx="3"/>
            <a:endCxn id="31" idx="0"/>
          </p:cNvCxnSpPr>
          <p:nvPr/>
        </p:nvCxnSpPr>
        <p:spPr>
          <a:xfrm rot="16200000" flipH="1">
            <a:off x="4458273" y="1923559"/>
            <a:ext cx="335077" cy="203343"/>
          </a:xfrm>
          <a:prstGeom prst="curvedConnector3">
            <a:avLst/>
          </a:prstGeom>
          <a:ln w="63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接點: 弧形 82">
            <a:extLst>
              <a:ext uri="{FF2B5EF4-FFF2-40B4-BE49-F238E27FC236}">
                <a16:creationId xmlns:a16="http://schemas.microsoft.com/office/drawing/2014/main" id="{6C9CC9C9-CC13-4227-8197-B49C481B8B08}"/>
              </a:ext>
            </a:extLst>
          </p:cNvPr>
          <p:cNvCxnSpPr>
            <a:cxnSpLocks/>
            <a:stCxn id="18" idx="3"/>
            <a:endCxn id="23" idx="2"/>
          </p:cNvCxnSpPr>
          <p:nvPr/>
        </p:nvCxnSpPr>
        <p:spPr>
          <a:xfrm>
            <a:off x="3396929" y="2659912"/>
            <a:ext cx="513061" cy="888052"/>
          </a:xfrm>
          <a:prstGeom prst="curvedConnector3">
            <a:avLst>
              <a:gd name="adj1" fmla="val 50000"/>
            </a:avLst>
          </a:prstGeom>
          <a:ln w="63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接點: 弧形 86">
            <a:extLst>
              <a:ext uri="{FF2B5EF4-FFF2-40B4-BE49-F238E27FC236}">
                <a16:creationId xmlns:a16="http://schemas.microsoft.com/office/drawing/2014/main" id="{0B4180D9-9B07-4D21-8E31-B6F06E9EAF05}"/>
              </a:ext>
            </a:extLst>
          </p:cNvPr>
          <p:cNvCxnSpPr>
            <a:cxnSpLocks/>
            <a:stCxn id="23" idx="4"/>
            <a:endCxn id="27" idx="1"/>
          </p:cNvCxnSpPr>
          <p:nvPr/>
        </p:nvCxnSpPr>
        <p:spPr>
          <a:xfrm flipV="1">
            <a:off x="5138289" y="2971468"/>
            <a:ext cx="2275538" cy="576496"/>
          </a:xfrm>
          <a:prstGeom prst="curvedConnector3">
            <a:avLst>
              <a:gd name="adj1" fmla="val 50000"/>
            </a:avLst>
          </a:prstGeom>
          <a:ln w="63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接點: 弧形 91">
            <a:extLst>
              <a:ext uri="{FF2B5EF4-FFF2-40B4-BE49-F238E27FC236}">
                <a16:creationId xmlns:a16="http://schemas.microsoft.com/office/drawing/2014/main" id="{FBDBC598-79D7-4CF5-9DF9-0ACF899CC092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5416854" y="2089733"/>
            <a:ext cx="244863" cy="362345"/>
          </a:xfrm>
          <a:prstGeom prst="curvedConnector3">
            <a:avLst>
              <a:gd name="adj1" fmla="val 50000"/>
            </a:avLst>
          </a:prstGeom>
          <a:ln w="63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接點: 弧形 189">
            <a:extLst>
              <a:ext uri="{FF2B5EF4-FFF2-40B4-BE49-F238E27FC236}">
                <a16:creationId xmlns:a16="http://schemas.microsoft.com/office/drawing/2014/main" id="{AEBADC51-C559-4939-A9F1-AAB82C3997C6}"/>
              </a:ext>
            </a:extLst>
          </p:cNvPr>
          <p:cNvCxnSpPr>
            <a:cxnSpLocks/>
            <a:stCxn id="29" idx="0"/>
            <a:endCxn id="192" idx="0"/>
          </p:cNvCxnSpPr>
          <p:nvPr/>
        </p:nvCxnSpPr>
        <p:spPr>
          <a:xfrm rot="16200000" flipV="1">
            <a:off x="6809280" y="536507"/>
            <a:ext cx="835727" cy="1752110"/>
          </a:xfrm>
          <a:prstGeom prst="curvedConnector3">
            <a:avLst>
              <a:gd name="adj1" fmla="val 127353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0F5EE656-04B3-448F-A355-9A73D5D7BD97}"/>
              </a:ext>
            </a:extLst>
          </p:cNvPr>
          <p:cNvCxnSpPr>
            <a:stCxn id="34" idx="3"/>
            <a:endCxn id="29" idx="1"/>
          </p:cNvCxnSpPr>
          <p:nvPr/>
        </p:nvCxnSpPr>
        <p:spPr>
          <a:xfrm>
            <a:off x="7040459" y="2089732"/>
            <a:ext cx="373368" cy="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矩形: 圓角 191">
            <a:extLst>
              <a:ext uri="{FF2B5EF4-FFF2-40B4-BE49-F238E27FC236}">
                <a16:creationId xmlns:a16="http://schemas.microsoft.com/office/drawing/2014/main" id="{80B8163F-51F7-4ED4-9DA8-880492675EC5}"/>
              </a:ext>
            </a:extLst>
          </p:cNvPr>
          <p:cNvSpPr/>
          <p:nvPr/>
        </p:nvSpPr>
        <p:spPr>
          <a:xfrm>
            <a:off x="5661717" y="994698"/>
            <a:ext cx="1378742" cy="518615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2819BB6C-3EE0-4D69-8D25-9F617E90CF02}"/>
              </a:ext>
            </a:extLst>
          </p:cNvPr>
          <p:cNvSpPr/>
          <p:nvPr/>
        </p:nvSpPr>
        <p:spPr>
          <a:xfrm>
            <a:off x="5585847" y="994839"/>
            <a:ext cx="153047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altLang="zh-TW" sz="1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Feature Selection &amp; Hyperparameter Optimization</a:t>
            </a:r>
            <a:endParaRPr lang="zh-TW" altLang="en-US" sz="1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F64FC66F-678A-4A27-9ED3-3731D635A069}"/>
              </a:ext>
            </a:extLst>
          </p:cNvPr>
          <p:cNvCxnSpPr>
            <a:stCxn id="192" idx="2"/>
            <a:endCxn id="33" idx="0"/>
          </p:cNvCxnSpPr>
          <p:nvPr/>
        </p:nvCxnSpPr>
        <p:spPr>
          <a:xfrm>
            <a:off x="6351088" y="1513313"/>
            <a:ext cx="0" cy="317112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0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9</a:t>
            </a:fld>
            <a:endParaRPr lang="en"/>
          </a:p>
        </p:txBody>
      </p:sp>
      <p:sp>
        <p:nvSpPr>
          <p:cNvPr id="12" name="投影片編號版面配置區 3">
            <a:extLst>
              <a:ext uri="{FF2B5EF4-FFF2-40B4-BE49-F238E27FC236}">
                <a16:creationId xmlns:a16="http://schemas.microsoft.com/office/drawing/2014/main" id="{DC5F364B-88AA-4B6C-8FEC-A315293771B5}"/>
              </a:ext>
            </a:extLst>
          </p:cNvPr>
          <p:cNvSpPr txBox="1">
            <a:spLocks/>
          </p:cNvSpPr>
          <p:nvPr/>
        </p:nvSpPr>
        <p:spPr>
          <a:xfrm>
            <a:off x="8354667" y="468870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3"/>
                </a:solidFill>
              </a:rPr>
              <a:pPr/>
              <a:t>9</a:t>
            </a:fld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B870697-DA98-4F1E-B698-84E05B55A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115517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DBB77-B81F-44AD-8203-B170C0FB5A19}"/>
              </a:ext>
            </a:extLst>
          </p:cNvPr>
          <p:cNvGrpSpPr/>
          <p:nvPr/>
        </p:nvGrpSpPr>
        <p:grpSpPr>
          <a:xfrm>
            <a:off x="4441696" y="2267226"/>
            <a:ext cx="3078875" cy="511526"/>
            <a:chOff x="3722173" y="2363709"/>
            <a:chExt cx="3078875" cy="511526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F96B707-5BC2-4F9C-B27B-FF525BC2F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8482" y="2363709"/>
              <a:ext cx="1426256" cy="511526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5D8F67BA-E8D6-472E-8A91-44253639A06F}"/>
                </a:ext>
              </a:extLst>
            </p:cNvPr>
            <p:cNvSpPr txBox="1"/>
            <p:nvPr/>
          </p:nvSpPr>
          <p:spPr>
            <a:xfrm>
              <a:off x="3722173" y="2412160"/>
              <a:ext cx="3078875" cy="40011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20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80ADD8C3-F98F-4FE2-8DA8-4EE9D9AD7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366" y="3072939"/>
            <a:ext cx="1328111" cy="71371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0CCCFED-E961-414E-BC68-96FF71528D03}"/>
              </a:ext>
            </a:extLst>
          </p:cNvPr>
          <p:cNvSpPr txBox="1"/>
          <p:nvPr/>
        </p:nvSpPr>
        <p:spPr>
          <a:xfrm>
            <a:off x="2689765" y="2315677"/>
            <a:ext cx="1660927" cy="4074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MLlib</a:t>
            </a:r>
            <a:endParaRPr lang="zh-TW" altLang="en-US" sz="1600" b="1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60566F14-F406-4773-AE59-090AC1D696D0}"/>
              </a:ext>
            </a:extLst>
          </p:cNvPr>
          <p:cNvGrpSpPr/>
          <p:nvPr/>
        </p:nvGrpSpPr>
        <p:grpSpPr>
          <a:xfrm>
            <a:off x="2265381" y="3943051"/>
            <a:ext cx="2147695" cy="600476"/>
            <a:chOff x="1478490" y="4060506"/>
            <a:chExt cx="2147695" cy="600476"/>
          </a:xfrm>
        </p:grpSpPr>
        <p:pic>
          <p:nvPicPr>
            <p:cNvPr id="14" name="圖片 67">
              <a:extLst>
                <a:ext uri="{FF2B5EF4-FFF2-40B4-BE49-F238E27FC236}">
                  <a16:creationId xmlns:a16="http://schemas.microsoft.com/office/drawing/2014/main" id="{7A1EBF11-E1A5-44C7-8C57-40134631B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8490" y="4060506"/>
              <a:ext cx="1145599" cy="600476"/>
            </a:xfrm>
            <a:prstGeom prst="rect">
              <a:avLst/>
            </a:prstGeom>
          </p:spPr>
        </p:pic>
        <p:pic>
          <p:nvPicPr>
            <p:cNvPr id="15" name="圖片 68">
              <a:extLst>
                <a:ext uri="{FF2B5EF4-FFF2-40B4-BE49-F238E27FC236}">
                  <a16:creationId xmlns:a16="http://schemas.microsoft.com/office/drawing/2014/main" id="{0ED92B05-96C8-4CAC-8ABA-25BACA819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7852" y="4114012"/>
              <a:ext cx="878333" cy="492676"/>
            </a:xfrm>
            <a:prstGeom prst="rect">
              <a:avLst/>
            </a:prstGeom>
          </p:spPr>
        </p:pic>
      </p:grpSp>
      <p:pic>
        <p:nvPicPr>
          <p:cNvPr id="16" name="Picture 14" descr="File:Apache Sqoop logo.svg - Wikipedia">
            <a:extLst>
              <a:ext uri="{FF2B5EF4-FFF2-40B4-BE49-F238E27FC236}">
                <a16:creationId xmlns:a16="http://schemas.microsoft.com/office/drawing/2014/main" id="{CFD771BD-88E6-489E-94B7-3688C399F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50175" y="1971174"/>
            <a:ext cx="2093349" cy="575520"/>
          </a:xfrm>
          <a:prstGeom prst="rect">
            <a:avLst/>
          </a:prstGeom>
          <a:noFill/>
          <a:ln w="19050">
            <a:solidFill>
              <a:schemeClr val="dk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流程圖: 磁碟 16">
            <a:extLst>
              <a:ext uri="{FF2B5EF4-FFF2-40B4-BE49-F238E27FC236}">
                <a16:creationId xmlns:a16="http://schemas.microsoft.com/office/drawing/2014/main" id="{60E28B1B-AF69-4F63-B77E-EBF193497593}"/>
              </a:ext>
            </a:extLst>
          </p:cNvPr>
          <p:cNvSpPr/>
          <p:nvPr/>
        </p:nvSpPr>
        <p:spPr>
          <a:xfrm>
            <a:off x="798288" y="1789025"/>
            <a:ext cx="959008" cy="735377"/>
          </a:xfrm>
          <a:prstGeom prst="flowChartMagneticDisk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Relational DB</a:t>
            </a:r>
            <a:endParaRPr lang="zh-TW" altLang="en-US" sz="1200" b="1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AFF491C-4772-4A95-B0CF-59F379B76A39}"/>
              </a:ext>
            </a:extLst>
          </p:cNvPr>
          <p:cNvSpPr/>
          <p:nvPr/>
        </p:nvSpPr>
        <p:spPr>
          <a:xfrm>
            <a:off x="5242516" y="4073618"/>
            <a:ext cx="1861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Local File System</a:t>
            </a:r>
            <a:endParaRPr lang="zh-TW" altLang="en-US" sz="1600" b="1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460A612-D7CE-414B-9B76-7E06C4824C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8324" y="3331412"/>
            <a:ext cx="1330989" cy="627382"/>
          </a:xfrm>
          <a:prstGeom prst="rect">
            <a:avLst/>
          </a:prstGeom>
        </p:spPr>
      </p:pic>
      <p:sp>
        <p:nvSpPr>
          <p:cNvPr id="21" name="矩形 73">
            <a:extLst>
              <a:ext uri="{FF2B5EF4-FFF2-40B4-BE49-F238E27FC236}">
                <a16:creationId xmlns:a16="http://schemas.microsoft.com/office/drawing/2014/main" id="{AAE369F6-20E3-49CE-840D-2CB7E9BC9F96}"/>
              </a:ext>
            </a:extLst>
          </p:cNvPr>
          <p:cNvSpPr/>
          <p:nvPr/>
        </p:nvSpPr>
        <p:spPr bwMode="auto">
          <a:xfrm>
            <a:off x="4825869" y="3972260"/>
            <a:ext cx="2694703" cy="541271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2" name="L-圖案 29">
            <a:extLst>
              <a:ext uri="{FF2B5EF4-FFF2-40B4-BE49-F238E27FC236}">
                <a16:creationId xmlns:a16="http://schemas.microsoft.com/office/drawing/2014/main" id="{0C3A610D-272E-46DD-BAAE-E465E2BE965C}"/>
              </a:ext>
            </a:extLst>
          </p:cNvPr>
          <p:cNvSpPr/>
          <p:nvPr/>
        </p:nvSpPr>
        <p:spPr>
          <a:xfrm rot="10800000">
            <a:off x="2688324" y="2818978"/>
            <a:ext cx="4832247" cy="1076873"/>
          </a:xfrm>
          <a:prstGeom prst="corner">
            <a:avLst>
              <a:gd name="adj1" fmla="val 45205"/>
              <a:gd name="adj2" fmla="val 249301"/>
            </a:avLst>
          </a:prstGeom>
          <a:noFill/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A117DDE-C168-4ED8-9E88-F73CE94F4548}"/>
              </a:ext>
            </a:extLst>
          </p:cNvPr>
          <p:cNvSpPr txBox="1"/>
          <p:nvPr/>
        </p:nvSpPr>
        <p:spPr>
          <a:xfrm>
            <a:off x="3926202" y="2903660"/>
            <a:ext cx="2066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Apache Spark Core</a:t>
            </a:r>
            <a:endParaRPr lang="zh-TW" altLang="en-US" sz="1600" b="1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E761957F-B719-4A55-92D3-64603F0974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4314" y="1682715"/>
            <a:ext cx="1359686" cy="576836"/>
          </a:xfrm>
          <a:prstGeom prst="rect">
            <a:avLst/>
          </a:prstGeom>
        </p:spPr>
      </p:pic>
      <p:sp>
        <p:nvSpPr>
          <p:cNvPr id="25" name="矩形 73">
            <a:extLst>
              <a:ext uri="{FF2B5EF4-FFF2-40B4-BE49-F238E27FC236}">
                <a16:creationId xmlns:a16="http://schemas.microsoft.com/office/drawing/2014/main" id="{01983F46-992C-4873-8D16-9C5C0D42CC1C}"/>
              </a:ext>
            </a:extLst>
          </p:cNvPr>
          <p:cNvSpPr/>
          <p:nvPr/>
        </p:nvSpPr>
        <p:spPr bwMode="auto">
          <a:xfrm>
            <a:off x="2688324" y="1714975"/>
            <a:ext cx="4832248" cy="493701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BD52075-ED66-4C5F-AF2A-A6A9BB19F9F6}"/>
              </a:ext>
            </a:extLst>
          </p:cNvPr>
          <p:cNvSpPr txBox="1"/>
          <p:nvPr/>
        </p:nvSpPr>
        <p:spPr>
          <a:xfrm>
            <a:off x="2688324" y="1212260"/>
            <a:ext cx="4832248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TW" altLang="en-US" sz="2000" b="1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7" name="Picture 12" descr="http://210.70.80.111/108021001/python.png">
            <a:extLst>
              <a:ext uri="{FF2B5EF4-FFF2-40B4-BE49-F238E27FC236}">
                <a16:creationId xmlns:a16="http://schemas.microsoft.com/office/drawing/2014/main" id="{75F0FD62-71CF-4C52-B8EB-873B8B651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949" y="1123486"/>
            <a:ext cx="1448417" cy="61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73">
            <a:extLst>
              <a:ext uri="{FF2B5EF4-FFF2-40B4-BE49-F238E27FC236}">
                <a16:creationId xmlns:a16="http://schemas.microsoft.com/office/drawing/2014/main" id="{99FEC4F9-70EB-453A-B755-A2E5A1A98E43}"/>
              </a:ext>
            </a:extLst>
          </p:cNvPr>
          <p:cNvSpPr/>
          <p:nvPr/>
        </p:nvSpPr>
        <p:spPr bwMode="auto">
          <a:xfrm>
            <a:off x="1996975" y="3972260"/>
            <a:ext cx="2713685" cy="541271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sp>
        <p:nvSpPr>
          <p:cNvPr id="29" name="矩形 73">
            <a:extLst>
              <a:ext uri="{FF2B5EF4-FFF2-40B4-BE49-F238E27FC236}">
                <a16:creationId xmlns:a16="http://schemas.microsoft.com/office/drawing/2014/main" id="{63893868-4181-4E5D-92FD-DA78E844D9E1}"/>
              </a:ext>
            </a:extLst>
          </p:cNvPr>
          <p:cNvSpPr/>
          <p:nvPr/>
        </p:nvSpPr>
        <p:spPr bwMode="auto">
          <a:xfrm>
            <a:off x="1996641" y="3404525"/>
            <a:ext cx="2713685" cy="491329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endParaRPr>
          </a:p>
        </p:txBody>
      </p:sp>
      <p:cxnSp>
        <p:nvCxnSpPr>
          <p:cNvPr id="30" name="直線箭頭接點 30">
            <a:extLst>
              <a:ext uri="{FF2B5EF4-FFF2-40B4-BE49-F238E27FC236}">
                <a16:creationId xmlns:a16="http://schemas.microsoft.com/office/drawing/2014/main" id="{9ECD3C5E-293F-481B-BDC0-F755C86871B5}"/>
              </a:ext>
            </a:extLst>
          </p:cNvPr>
          <p:cNvCxnSpPr>
            <a:cxnSpLocks/>
          </p:cNvCxnSpPr>
          <p:nvPr/>
        </p:nvCxnSpPr>
        <p:spPr bwMode="auto">
          <a:xfrm>
            <a:off x="1751599" y="2153494"/>
            <a:ext cx="253746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91B0550-31C8-4E2A-B975-3AD60A5FDB75}"/>
              </a:ext>
            </a:extLst>
          </p:cNvPr>
          <p:cNvSpPr txBox="1"/>
          <p:nvPr/>
        </p:nvSpPr>
        <p:spPr>
          <a:xfrm>
            <a:off x="728663" y="2585824"/>
            <a:ext cx="11788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透過 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Sqoop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讓資料從關聯式資料庫，進到 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HDFS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2" name="Google Shape;165;p17">
            <a:extLst>
              <a:ext uri="{FF2B5EF4-FFF2-40B4-BE49-F238E27FC236}">
                <a16:creationId xmlns:a16="http://schemas.microsoft.com/office/drawing/2014/main" id="{BC060769-8FF9-4D0B-A560-DD3BE5316BA7}"/>
              </a:ext>
            </a:extLst>
          </p:cNvPr>
          <p:cNvSpPr txBox="1">
            <a:spLocks/>
          </p:cNvSpPr>
          <p:nvPr/>
        </p:nvSpPr>
        <p:spPr>
          <a:xfrm>
            <a:off x="550500" y="4994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系統平台架構</a:t>
            </a:r>
            <a:endParaRPr lang="en-US" altLang="zh-TW" sz="28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1224248"/>
      </p:ext>
    </p:extLst>
  </p:cSld>
  <p:clrMapOvr>
    <a:masterClrMapping/>
  </p:clrMapOvr>
</p:sld>
</file>

<file path=ppt/theme/theme1.xml><?xml version="1.0" encoding="utf-8"?>
<a:theme xmlns:a="http://schemas.openxmlformats.org/drawingml/2006/main" name="Jessica template">
  <a:themeElements>
    <a:clrScheme name="Custom 347">
      <a:dk1>
        <a:srgbClr val="062133"/>
      </a:dk1>
      <a:lt1>
        <a:srgbClr val="FFFFFF"/>
      </a:lt1>
      <a:dk2>
        <a:srgbClr val="878E92"/>
      </a:dk2>
      <a:lt2>
        <a:srgbClr val="E9EEF0"/>
      </a:lt2>
      <a:accent1>
        <a:srgbClr val="0DB8CC"/>
      </a:accent1>
      <a:accent2>
        <a:srgbClr val="FFA604"/>
      </a:accent2>
      <a:accent3>
        <a:srgbClr val="00799E"/>
      </a:accent3>
      <a:accent4>
        <a:srgbClr val="32E4C8"/>
      </a:accent4>
      <a:accent5>
        <a:srgbClr val="FFD104"/>
      </a:accent5>
      <a:accent6>
        <a:srgbClr val="2EC9FF"/>
      </a:accent6>
      <a:hlink>
        <a:srgbClr val="00799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4204</TotalTime>
  <Words>2636</Words>
  <Application>Microsoft Office PowerPoint</Application>
  <PresentationFormat>如螢幕大小 (16:9)</PresentationFormat>
  <Paragraphs>527</Paragraphs>
  <Slides>33</Slides>
  <Notes>33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8" baseType="lpstr">
      <vt:lpstr>Wingdings 2</vt:lpstr>
      <vt:lpstr>微軟正黑體</vt:lpstr>
      <vt:lpstr>Microsoft JhengHei UI</vt:lpstr>
      <vt:lpstr>微軟正黑體</vt:lpstr>
      <vt:lpstr>Calibri</vt:lpstr>
      <vt:lpstr>Oswald</vt:lpstr>
      <vt:lpstr>News Cycle</vt:lpstr>
      <vt:lpstr>新細明體</vt:lpstr>
      <vt:lpstr>Times New Roman</vt:lpstr>
      <vt:lpstr>Arial Unicode MS</vt:lpstr>
      <vt:lpstr>微軟正黑體 Light</vt:lpstr>
      <vt:lpstr>Garamond</vt:lpstr>
      <vt:lpstr>Dotum</vt:lpstr>
      <vt:lpstr>Arial</vt:lpstr>
      <vt:lpstr>Jessica template</vt:lpstr>
      <vt:lpstr>PowerPoint 簡報</vt:lpstr>
      <vt:lpstr>OUTLINES</vt:lpstr>
      <vt:lpstr>1.專案目標 </vt:lpstr>
      <vt:lpstr>問題說明/解決方法</vt:lpstr>
      <vt:lpstr>2.資料與分析     平台架構</vt:lpstr>
      <vt:lpstr>PowerPoint 簡報</vt:lpstr>
      <vt:lpstr>PowerPoint 簡報</vt:lpstr>
      <vt:lpstr>PowerPoint 簡報</vt:lpstr>
      <vt:lpstr>PowerPoint 簡報</vt:lpstr>
      <vt:lpstr>PowerPoint 簡報</vt:lpstr>
      <vt:lpstr>3.分析與預測    方法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4.問題與挑戰</vt:lpstr>
      <vt:lpstr>PowerPoint 簡報</vt:lpstr>
      <vt:lpstr>PowerPoint 簡報</vt:lpstr>
      <vt:lpstr>PowerPoint 簡報</vt:lpstr>
      <vt:lpstr>5.總結與QA</vt:lpstr>
      <vt:lpstr>PowerPoint 簡報</vt:lpstr>
      <vt:lpstr>PowerPoint 簡報</vt:lpstr>
      <vt:lpstr>Reference</vt:lpstr>
      <vt:lpstr>時程規劃</vt:lpstr>
      <vt:lpstr>衡量指標</vt:lpstr>
      <vt:lpstr>衡量指標</vt:lpstr>
      <vt:lpstr>專案流程規劃</vt:lpstr>
      <vt:lpstr>Experiment result</vt:lpstr>
      <vt:lpstr>Experiment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周芝妤</dc:creator>
  <cp:lastModifiedBy>周芝妤</cp:lastModifiedBy>
  <cp:revision>217</cp:revision>
  <dcterms:modified xsi:type="dcterms:W3CDTF">2022-05-23T13:52:23Z</dcterms:modified>
</cp:coreProperties>
</file>